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43"/>
  </p:notesMasterIdLst>
  <p:sldIdLst>
    <p:sldId id="257" r:id="rId2"/>
    <p:sldId id="256" r:id="rId3"/>
    <p:sldId id="393" r:id="rId4"/>
    <p:sldId id="394" r:id="rId5"/>
    <p:sldId id="395" r:id="rId6"/>
    <p:sldId id="396" r:id="rId7"/>
    <p:sldId id="397" r:id="rId8"/>
    <p:sldId id="398" r:id="rId9"/>
    <p:sldId id="399" r:id="rId10"/>
    <p:sldId id="400" r:id="rId11"/>
    <p:sldId id="402" r:id="rId12"/>
    <p:sldId id="403" r:id="rId13"/>
    <p:sldId id="404" r:id="rId14"/>
    <p:sldId id="401" r:id="rId15"/>
    <p:sldId id="405" r:id="rId16"/>
    <p:sldId id="406" r:id="rId17"/>
    <p:sldId id="266" r:id="rId18"/>
    <p:sldId id="407" r:id="rId19"/>
    <p:sldId id="418" r:id="rId20"/>
    <p:sldId id="419" r:id="rId21"/>
    <p:sldId id="422" r:id="rId22"/>
    <p:sldId id="420" r:id="rId23"/>
    <p:sldId id="423" r:id="rId24"/>
    <p:sldId id="424" r:id="rId25"/>
    <p:sldId id="425" r:id="rId26"/>
    <p:sldId id="426" r:id="rId27"/>
    <p:sldId id="427" r:id="rId28"/>
    <p:sldId id="428" r:id="rId29"/>
    <p:sldId id="429" r:id="rId30"/>
    <p:sldId id="430" r:id="rId31"/>
    <p:sldId id="431" r:id="rId32"/>
    <p:sldId id="433" r:id="rId33"/>
    <p:sldId id="432" r:id="rId34"/>
    <p:sldId id="434" r:id="rId35"/>
    <p:sldId id="435" r:id="rId36"/>
    <p:sldId id="436" r:id="rId37"/>
    <p:sldId id="437" r:id="rId38"/>
    <p:sldId id="438" r:id="rId39"/>
    <p:sldId id="439" r:id="rId40"/>
    <p:sldId id="440" r:id="rId41"/>
    <p:sldId id="374" r:id="rId42"/>
  </p:sldIdLst>
  <p:sldSz cx="12192000" cy="6858000"/>
  <p:notesSz cx="6858000" cy="9144000"/>
  <p:embeddedFontLst>
    <p:embeddedFont>
      <p:font typeface="Calibri" panose="020F0502020204030204" pitchFamily="34" charset="0"/>
      <p:regular r:id="rId44"/>
      <p:bold r:id="rId45"/>
      <p:italic r:id="rId46"/>
      <p:boldItalic r:id="rId47"/>
    </p:embeddedFont>
    <p:embeddedFont>
      <p:font typeface="Calibri Light" panose="020F0302020204030204" pitchFamily="34" charset="0"/>
      <p:regular r:id="rId48"/>
      <p:italic r:id="rId49"/>
    </p:embeddedFont>
    <p:embeddedFont>
      <p:font typeface="Pretendard" panose="02000503000000020004" pitchFamily="50" charset="-127"/>
      <p:regular r:id="rId50"/>
      <p:bold r:id="rId51"/>
    </p:embeddedFont>
    <p:embeddedFont>
      <p:font typeface="Pretendard Black" panose="02000A03000000020004" pitchFamily="50" charset="-127"/>
      <p:bold r:id="rId52"/>
    </p:embeddedFont>
    <p:embeddedFont>
      <p:font typeface="Pretendard Medium" panose="02000603000000020004" pitchFamily="50" charset="-127"/>
      <p:regular r:id="rId53"/>
    </p:embeddedFont>
    <p:embeddedFont>
      <p:font typeface="맑은 고딕" panose="020B0503020000020004" pitchFamily="50" charset="-127"/>
      <p:regular r:id="rId54"/>
      <p:bold r:id="rId55"/>
    </p:embeddedFont>
  </p:embeddedFontLst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2060"/>
    <a:srgbClr val="2121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104"/>
    <p:restoredTop sz="94694"/>
  </p:normalViewPr>
  <p:slideViewPr>
    <p:cSldViewPr snapToGrid="0">
      <p:cViewPr>
        <p:scale>
          <a:sx n="125" d="100"/>
          <a:sy n="125" d="100"/>
        </p:scale>
        <p:origin x="216" y="2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4.fntdata"/><Relationship Id="rId50" Type="http://schemas.openxmlformats.org/officeDocument/2006/relationships/font" Target="fonts/font7.fntdata"/><Relationship Id="rId55" Type="http://schemas.openxmlformats.org/officeDocument/2006/relationships/font" Target="fonts/font12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2.fntdata"/><Relationship Id="rId53" Type="http://schemas.openxmlformats.org/officeDocument/2006/relationships/font" Target="fonts/font10.fntdata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font" Target="fonts/font5.fntdata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8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3.fntdata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6.fntdata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1.fntdata"/><Relationship Id="rId52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523BD4-9269-4234-B535-4A8ED134DD62}" type="datetimeFigureOut">
              <a:rPr lang="ko-KR" altLang="en-US" smtClean="0"/>
              <a:t>2023-9-2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F3B76E-E381-400A-816C-9E76DB2336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95031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3B76E-E381-400A-816C-9E76DB233683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40599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3B76E-E381-400A-816C-9E76DB233683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42307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D84F71-7F14-6B84-8F18-2B76B00CF7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F9366E6-6857-948D-96A9-8B4437869C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6446EA0-482A-A2F2-BD1A-348C7D8435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E2AE8-1EE4-1C48-847C-02E7480849F6}" type="datetimeFigureOut">
              <a:rPr kumimoji="1" lang="ko-Kore-KR" altLang="en-US" smtClean="0"/>
              <a:t>09/02/2023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651383-928C-1A99-0763-84DBC8A9A5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86E632F-4B92-5DC1-D22F-ADE48265DD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6A114-2E6E-5C4F-9A07-9C787C9EC8E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014444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073E33-156D-6C58-2D50-702544FFDF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08CBBC8-CF18-3B37-7313-CA8F4B02BB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13C62E2-55AD-F95D-2F90-80D3FBAE48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E2AE8-1EE4-1C48-847C-02E7480849F6}" type="datetimeFigureOut">
              <a:rPr kumimoji="1" lang="ko-Kore-KR" altLang="en-US" smtClean="0"/>
              <a:t>09/02/2023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C575470-2535-8D90-B9DD-432A1A3EE6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500819B-DF92-9101-F5AE-F940AAC35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6A114-2E6E-5C4F-9A07-9C787C9EC8E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354185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C5146F9-52B3-8280-8849-2C5F23D6672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3171FC7-00B1-3EDF-52E7-ACC6C529E6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4F6EB9D-E4AC-275B-CE73-770F40EE5D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E2AE8-1EE4-1C48-847C-02E7480849F6}" type="datetimeFigureOut">
              <a:rPr kumimoji="1" lang="ko-Kore-KR" altLang="en-US" smtClean="0"/>
              <a:t>09/02/2023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3B5E868-9394-48A9-A9F8-4F6C617386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C2E9B4C-D58F-7FAA-3A85-CC30ECC8CB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6A114-2E6E-5C4F-9A07-9C787C9EC8E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188678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EE352C-B1DE-4208-DEE4-111F8B681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338A8C6-8733-EA52-9604-A5EECE6463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8EAE35D-040E-F1E5-E325-BA5D76DD4A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E2AE8-1EE4-1C48-847C-02E7480849F6}" type="datetimeFigureOut">
              <a:rPr kumimoji="1" lang="ko-Kore-KR" altLang="en-US" smtClean="0"/>
              <a:t>09/02/2023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30B7157-4BEE-C04E-5CED-293DB4C136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0A019AD-4486-F102-D411-E4BCB62A0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6A114-2E6E-5C4F-9A07-9C787C9EC8E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385016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BCDAA3-0B68-302C-14D7-3E39D24CE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CDE9F97-CFFD-3409-2249-A944AD2A47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F9E5859-A6FF-D584-9686-ECBEA0A935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E2AE8-1EE4-1C48-847C-02E7480849F6}" type="datetimeFigureOut">
              <a:rPr kumimoji="1" lang="ko-Kore-KR" altLang="en-US" smtClean="0"/>
              <a:t>09/02/2023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71E6396-7101-5666-99F5-0CE357B43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829B530-901B-1083-508C-1B299C3365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6A114-2E6E-5C4F-9A07-9C787C9EC8E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800633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E91B82-E349-33A4-5255-11D43CE5E3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F2D3F42-E392-1E47-D22B-32F437B453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D92BB2D-FE36-05B6-1D9B-E14ABB46CD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A47517A-0D4F-978B-9011-BF9B907995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E2AE8-1EE4-1C48-847C-02E7480849F6}" type="datetimeFigureOut">
              <a:rPr kumimoji="1" lang="ko-Kore-KR" altLang="en-US" smtClean="0"/>
              <a:t>09/02/2023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B4CB600-6CA2-D1CA-8A9D-76D3C14D2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79244D9-B14E-DA92-4FBD-3DC37EA67A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6A114-2E6E-5C4F-9A07-9C787C9EC8E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436760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6AFA67-77DB-8C96-FDC2-AB0953302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E2CB6A4-1424-BA64-996C-80AF03C789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C0958C4-BAA4-BDA5-1F16-2948E7D5CA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70EB50E-56F3-DC09-22A9-8B4A84B29D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562060B-619B-9ADA-EA14-B8138AD90B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1BCBAD0-5767-F7AD-0221-BF9A1AB6F7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E2AE8-1EE4-1C48-847C-02E7480849F6}" type="datetimeFigureOut">
              <a:rPr kumimoji="1" lang="ko-Kore-KR" altLang="en-US" smtClean="0"/>
              <a:t>09/02/2023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98CF725-47A7-6153-6603-60079F1816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D22B899-2900-7404-B534-8FA589BC7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6A114-2E6E-5C4F-9A07-9C787C9EC8E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055377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ADDFFE-6D26-2224-778B-FC79EE098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27BFBA9-F6FC-5789-17D0-E054B4323C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E2AE8-1EE4-1C48-847C-02E7480849F6}" type="datetimeFigureOut">
              <a:rPr kumimoji="1" lang="ko-Kore-KR" altLang="en-US" smtClean="0"/>
              <a:t>09/02/2023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85DA15D-168E-4740-8554-88C6881BBC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F5BF3CD-6347-4898-62F5-8777684364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6A114-2E6E-5C4F-9A07-9C787C9EC8E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0348764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F1DA395-7E73-042E-23F4-6937A2142B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E2AE8-1EE4-1C48-847C-02E7480849F6}" type="datetimeFigureOut">
              <a:rPr kumimoji="1" lang="ko-Kore-KR" altLang="en-US" smtClean="0"/>
              <a:t>09/02/2023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BEB4DEB-FD8E-C1CE-5CCA-03F850AA7A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4A057A4-27FC-48D5-531D-2EFD7150D6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6A114-2E6E-5C4F-9A07-9C787C9EC8E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419510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9BA920-99FE-D4C4-0D3B-6812D53192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C9B0907-9BE6-4B82-355A-59E62C752D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7590FCB-7E96-3741-9FC0-0C1AAFBDFD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F22F41D-23CF-06AC-B2F4-96A0E7060E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E2AE8-1EE4-1C48-847C-02E7480849F6}" type="datetimeFigureOut">
              <a:rPr kumimoji="1" lang="ko-Kore-KR" altLang="en-US" smtClean="0"/>
              <a:t>09/02/2023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540C443-09B2-DE5F-FF0E-F0039A70D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E2F925E-E2B0-211C-0098-58B5E965A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6A114-2E6E-5C4F-9A07-9C787C9EC8E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058667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CFC871-9061-318B-6AFC-3FC297FF47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3A52057-1D9A-F986-3218-6A73C6244CB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14DAEEC-0B0D-D951-F526-8C94884E7A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B7A5CFA-8B50-8841-4700-C52080739E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E2AE8-1EE4-1C48-847C-02E7480849F6}" type="datetimeFigureOut">
              <a:rPr kumimoji="1" lang="ko-Kore-KR" altLang="en-US" smtClean="0"/>
              <a:t>09/02/2023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9A3F32C-8364-F1C2-CF02-C7D42C71E0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50E2B50-A61F-05E6-72FD-4390561BE0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6A114-2E6E-5C4F-9A07-9C787C9EC8E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031929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6489F85-523B-E59B-B1C5-92986D44BA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15265C6-A7E7-8917-0254-5754D15AE1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BED15EA-732A-43DB-4E3B-DED80525D8A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7E2AE8-1EE4-1C48-847C-02E7480849F6}" type="datetimeFigureOut">
              <a:rPr kumimoji="1" lang="ko-Kore-KR" altLang="en-US" smtClean="0"/>
              <a:t>09/02/2023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4E09A62-2D31-1D65-3D2E-758A5C020D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CC28DAF-E1FC-E2C3-1255-1B1B9FAD5C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66A114-2E6E-5C4F-9A07-9C787C9EC8E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19010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kitae040522@gmail.co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jpeg"/><Relationship Id="rId4" Type="http://schemas.openxmlformats.org/officeDocument/2006/relationships/hyperlink" Target="https://youtu.be/ROalU379l3U?si=UsrJzr9SapCt_Ag4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mailto:kitae040522@gmail.com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E410B6-B81C-ECED-5713-3C3D5B49B5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307137"/>
            <a:ext cx="9144000" cy="1019947"/>
          </a:xfrm>
        </p:spPr>
        <p:txBody>
          <a:bodyPr>
            <a:normAutofit/>
          </a:bodyPr>
          <a:lstStyle/>
          <a:p>
            <a:r>
              <a:rPr lang="ko-KR" altLang="en-US" sz="48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정렬 알고리즘의 이해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5AFB880-150B-C984-CCBE-C6546CC50BCB}"/>
              </a:ext>
            </a:extLst>
          </p:cNvPr>
          <p:cNvSpPr/>
          <p:nvPr/>
        </p:nvSpPr>
        <p:spPr>
          <a:xfrm>
            <a:off x="287998" y="3549695"/>
            <a:ext cx="11616617" cy="9778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093BD61-FFF8-AA16-323B-200B9C94B3B1}"/>
              </a:ext>
            </a:extLst>
          </p:cNvPr>
          <p:cNvSpPr txBox="1"/>
          <p:nvPr/>
        </p:nvSpPr>
        <p:spPr>
          <a:xfrm>
            <a:off x="3048000" y="3870094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rgbClr val="000000"/>
                </a:solidFill>
                <a:effectLst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송기태 </a:t>
            </a:r>
            <a:r>
              <a:rPr lang="en-US" altLang="ko-KR" dirty="0">
                <a:solidFill>
                  <a:srgbClr val="000000"/>
                </a:solidFill>
                <a:effectLst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(</a:t>
            </a:r>
            <a:r>
              <a:rPr lang="en-US" altLang="ko-KR" dirty="0">
                <a:solidFill>
                  <a:srgbClr val="000000"/>
                </a:solidFill>
                <a:effectLst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  <a:hlinkClick r:id="rId3"/>
              </a:rPr>
              <a:t>kitae040522@gmail.com</a:t>
            </a:r>
            <a:r>
              <a:rPr lang="en-US" altLang="ko-KR" dirty="0">
                <a:solidFill>
                  <a:srgbClr val="000000"/>
                </a:solidFill>
                <a:effectLst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)</a:t>
            </a:r>
          </a:p>
          <a:p>
            <a:pPr algn="ctr"/>
            <a:r>
              <a:rPr lang="en-US" altLang="ko-Kore-KR" sz="1800" u="none" strike="noStrike" dirty="0" err="1">
                <a:solidFill>
                  <a:srgbClr val="000000"/>
                </a:solidFill>
                <a:effectLst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Soongsil</a:t>
            </a:r>
            <a:r>
              <a:rPr lang="en-US" altLang="ko-Kore-KR" sz="1800" u="none" strike="noStrike" dirty="0">
                <a:solidFill>
                  <a:srgbClr val="000000"/>
                </a:solidFill>
                <a:effectLst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 Univ. (Computer Science and Engineering)</a:t>
            </a:r>
            <a:r>
              <a:rPr lang="en-US" altLang="ko-Kore-KR" sz="1800" dirty="0">
                <a:solidFill>
                  <a:srgbClr val="000000"/>
                </a:solidFill>
                <a:effectLst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​</a:t>
            </a:r>
          </a:p>
        </p:txBody>
      </p:sp>
    </p:spTree>
    <p:extLst>
      <p:ext uri="{BB962C8B-B14F-4D97-AF65-F5344CB8AC3E}">
        <p14:creationId xmlns:p14="http://schemas.microsoft.com/office/powerpoint/2010/main" val="7996966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>
            <a:extLst>
              <a:ext uri="{FF2B5EF4-FFF2-40B4-BE49-F238E27FC236}">
                <a16:creationId xmlns:a16="http://schemas.microsoft.com/office/drawing/2014/main" id="{39529140-5216-4928-7D60-32640CB035AE}"/>
              </a:ext>
            </a:extLst>
          </p:cNvPr>
          <p:cNvGrpSpPr/>
          <p:nvPr/>
        </p:nvGrpSpPr>
        <p:grpSpPr>
          <a:xfrm>
            <a:off x="0" y="6343821"/>
            <a:ext cx="12191999" cy="514179"/>
            <a:chOff x="0" y="6343821"/>
            <a:chExt cx="12191999" cy="514179"/>
          </a:xfrm>
          <a:solidFill>
            <a:srgbClr val="002060"/>
          </a:solidFill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C762CF6-57F6-F596-38CD-ED66C4E28901}"/>
                </a:ext>
              </a:extLst>
            </p:cNvPr>
            <p:cNvSpPr/>
            <p:nvPr/>
          </p:nvSpPr>
          <p:spPr>
            <a:xfrm>
              <a:off x="0" y="6343821"/>
              <a:ext cx="12191999" cy="5141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D027966-D85B-FE5E-3B1A-57FF08181E67}"/>
                </a:ext>
              </a:extLst>
            </p:cNvPr>
            <p:cNvSpPr txBox="1">
              <a:spLocks/>
            </p:cNvSpPr>
            <p:nvPr/>
          </p:nvSpPr>
          <p:spPr>
            <a:xfrm>
              <a:off x="287999" y="6413766"/>
              <a:ext cx="1493911" cy="369332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latin typeface="Pretendard Black" panose="02000503000000020004" pitchFamily="2" charset="-127"/>
                  <a:ea typeface="Pretendard Black" panose="02000503000000020004" pitchFamily="2" charset="-127"/>
                  <a:cs typeface="Pretendard Black" panose="02000503000000020004" pitchFamily="2" charset="-127"/>
                </a:rPr>
                <a:t>Ted Song</a:t>
              </a:r>
              <a:endParaRPr lang="ko-KR" altLang="en-US" b="1" dirty="0">
                <a:solidFill>
                  <a:schemeClr val="bg1"/>
                </a:solidFill>
                <a:latin typeface="Pretendard Black" panose="02000503000000020004" pitchFamily="2" charset="-127"/>
                <a:ea typeface="Pretendard Black" panose="02000503000000020004" pitchFamily="2" charset="-127"/>
                <a:cs typeface="Pretendard Black" panose="02000503000000020004" pitchFamily="2" charset="-127"/>
              </a:endParaRPr>
            </a:p>
          </p:txBody>
        </p:sp>
        <p:pic>
          <p:nvPicPr>
            <p:cNvPr id="21" name="그림 20" descr="텍스트이(가) 표시된 사진&#10;&#10;자동 생성된 설명">
              <a:extLst>
                <a:ext uri="{FF2B5EF4-FFF2-40B4-BE49-F238E27FC236}">
                  <a16:creationId xmlns:a16="http://schemas.microsoft.com/office/drawing/2014/main" id="{075C6087-920F-EE9F-7227-A148C19C8D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29" t="12523" r="16735" b="8130"/>
            <a:stretch/>
          </p:blipFill>
          <p:spPr>
            <a:xfrm>
              <a:off x="9022255" y="6365239"/>
              <a:ext cx="2881746" cy="466387"/>
            </a:xfrm>
            <a:prstGeom prst="rect">
              <a:avLst/>
            </a:prstGeom>
            <a:grpFill/>
          </p:spPr>
        </p:pic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E190879B-905D-9B65-A7E0-30CE88823F77}"/>
              </a:ext>
            </a:extLst>
          </p:cNvPr>
          <p:cNvSpPr/>
          <p:nvPr/>
        </p:nvSpPr>
        <p:spPr>
          <a:xfrm>
            <a:off x="287999" y="288000"/>
            <a:ext cx="11616617" cy="51417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1A66F6-C61F-8154-FCCD-D381169E6E6D}"/>
              </a:ext>
            </a:extLst>
          </p:cNvPr>
          <p:cNvSpPr txBox="1"/>
          <p:nvPr/>
        </p:nvSpPr>
        <p:spPr>
          <a:xfrm>
            <a:off x="375178" y="314256"/>
            <a:ext cx="13195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선택 정렬</a:t>
            </a:r>
            <a:endParaRPr lang="en-US" altLang="ko-KR" sz="2400" b="1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4FC787E-8A17-F999-376F-D4AC024EDEBB}"/>
              </a:ext>
            </a:extLst>
          </p:cNvPr>
          <p:cNvSpPr txBox="1"/>
          <p:nvPr/>
        </p:nvSpPr>
        <p:spPr>
          <a:xfrm>
            <a:off x="287999" y="1128219"/>
            <a:ext cx="116160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선택 정렬 알고리즘의 작동 과정</a:t>
            </a:r>
            <a:endParaRPr lang="en-US" altLang="ko-KR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4057E111-977E-94D4-FD1E-08C64F9BB47F}"/>
              </a:ext>
            </a:extLst>
          </p:cNvPr>
          <p:cNvGrpSpPr/>
          <p:nvPr/>
        </p:nvGrpSpPr>
        <p:grpSpPr>
          <a:xfrm>
            <a:off x="1317245" y="2435738"/>
            <a:ext cx="9557510" cy="2381204"/>
            <a:chOff x="375178" y="2138038"/>
            <a:chExt cx="3085074" cy="76863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A7961851-B093-5EC1-92CF-0CFCEDED84C4}"/>
                </a:ext>
              </a:extLst>
            </p:cNvPr>
            <p:cNvSpPr/>
            <p:nvPr/>
          </p:nvSpPr>
          <p:spPr>
            <a:xfrm>
              <a:off x="375178" y="2392489"/>
              <a:ext cx="514179" cy="514179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dirty="0">
                  <a:solidFill>
                    <a:schemeClr val="tx1"/>
                  </a:solidFill>
                </a:rPr>
                <a:t>8</a:t>
              </a:r>
              <a:endParaRPr lang="ko-KR" altLang="en-US" sz="3200" dirty="0">
                <a:solidFill>
                  <a:schemeClr val="tx1"/>
                </a:solidFill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29DF51C3-D978-FCC9-C0EF-6353EEBC67C8}"/>
                </a:ext>
              </a:extLst>
            </p:cNvPr>
            <p:cNvSpPr/>
            <p:nvPr/>
          </p:nvSpPr>
          <p:spPr>
            <a:xfrm>
              <a:off x="889357" y="2392489"/>
              <a:ext cx="514179" cy="514179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dirty="0">
                  <a:solidFill>
                    <a:schemeClr val="tx1"/>
                  </a:solidFill>
                </a:rPr>
                <a:t>11</a:t>
              </a:r>
              <a:endParaRPr lang="ko-KR" altLang="en-US" sz="3200" dirty="0">
                <a:solidFill>
                  <a:schemeClr val="tx1"/>
                </a:solidFill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CD14310-AFDF-4141-CC35-87B6519925F0}"/>
                </a:ext>
              </a:extLst>
            </p:cNvPr>
            <p:cNvSpPr/>
            <p:nvPr/>
          </p:nvSpPr>
          <p:spPr>
            <a:xfrm>
              <a:off x="2431894" y="2392489"/>
              <a:ext cx="514179" cy="514179"/>
            </a:xfrm>
            <a:prstGeom prst="rect">
              <a:avLst/>
            </a:prstGeom>
            <a:solidFill>
              <a:schemeClr val="tx2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dirty="0">
                  <a:solidFill>
                    <a:schemeClr val="bg1"/>
                  </a:solidFill>
                </a:rPr>
                <a:t>48</a:t>
              </a:r>
              <a:endParaRPr lang="ko-KR" altLang="en-US" sz="3200" dirty="0">
                <a:solidFill>
                  <a:schemeClr val="bg1"/>
                </a:solidFill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944173B3-F679-82FB-1E5E-8B86559E24D4}"/>
                </a:ext>
              </a:extLst>
            </p:cNvPr>
            <p:cNvSpPr/>
            <p:nvPr/>
          </p:nvSpPr>
          <p:spPr>
            <a:xfrm>
              <a:off x="2946073" y="2392489"/>
              <a:ext cx="514179" cy="514179"/>
            </a:xfrm>
            <a:prstGeom prst="rect">
              <a:avLst/>
            </a:prstGeom>
            <a:solidFill>
              <a:schemeClr val="tx2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dirty="0">
                  <a:solidFill>
                    <a:schemeClr val="bg1"/>
                  </a:solidFill>
                </a:rPr>
                <a:t>73</a:t>
              </a:r>
              <a:endParaRPr lang="ko-KR" altLang="en-US" sz="3200" dirty="0">
                <a:solidFill>
                  <a:schemeClr val="bg1"/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8DE3CCA-754D-6649-6BFE-BAEC0353C92A}"/>
                </a:ext>
              </a:extLst>
            </p:cNvPr>
            <p:cNvSpPr/>
            <p:nvPr/>
          </p:nvSpPr>
          <p:spPr>
            <a:xfrm>
              <a:off x="1403536" y="2392489"/>
              <a:ext cx="514179" cy="514179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dirty="0">
                  <a:solidFill>
                    <a:schemeClr val="tx1"/>
                  </a:solidFill>
                </a:rPr>
                <a:t>3</a:t>
              </a:r>
              <a:endParaRPr lang="ko-KR" altLang="en-US" sz="3200" dirty="0">
                <a:solidFill>
                  <a:schemeClr val="tx1"/>
                </a:solidFill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753C7036-C214-A675-DAB6-BD57978F197A}"/>
                </a:ext>
              </a:extLst>
            </p:cNvPr>
            <p:cNvSpPr/>
            <p:nvPr/>
          </p:nvSpPr>
          <p:spPr>
            <a:xfrm>
              <a:off x="1917715" y="2392489"/>
              <a:ext cx="514179" cy="514179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dirty="0">
                  <a:solidFill>
                    <a:schemeClr val="bg1"/>
                  </a:solidFill>
                </a:rPr>
                <a:t>31</a:t>
              </a:r>
              <a:endParaRPr lang="ko-KR" altLang="en-US" sz="3200" dirty="0">
                <a:solidFill>
                  <a:schemeClr val="bg1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AFADFDB-AE36-C7C7-B78C-4C42A03DFC7F}"/>
                </a:ext>
              </a:extLst>
            </p:cNvPr>
            <p:cNvSpPr txBox="1"/>
            <p:nvPr/>
          </p:nvSpPr>
          <p:spPr>
            <a:xfrm>
              <a:off x="1228721" y="2138038"/>
              <a:ext cx="1378031" cy="1688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800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앞에서 했던 걸 계속 반복한다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874059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>
            <a:extLst>
              <a:ext uri="{FF2B5EF4-FFF2-40B4-BE49-F238E27FC236}">
                <a16:creationId xmlns:a16="http://schemas.microsoft.com/office/drawing/2014/main" id="{39529140-5216-4928-7D60-32640CB035AE}"/>
              </a:ext>
            </a:extLst>
          </p:cNvPr>
          <p:cNvGrpSpPr/>
          <p:nvPr/>
        </p:nvGrpSpPr>
        <p:grpSpPr>
          <a:xfrm>
            <a:off x="0" y="6343821"/>
            <a:ext cx="12191999" cy="514179"/>
            <a:chOff x="0" y="6343821"/>
            <a:chExt cx="12191999" cy="514179"/>
          </a:xfrm>
          <a:solidFill>
            <a:srgbClr val="002060"/>
          </a:solidFill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C762CF6-57F6-F596-38CD-ED66C4E28901}"/>
                </a:ext>
              </a:extLst>
            </p:cNvPr>
            <p:cNvSpPr/>
            <p:nvPr/>
          </p:nvSpPr>
          <p:spPr>
            <a:xfrm>
              <a:off x="0" y="6343821"/>
              <a:ext cx="12191999" cy="5141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D027966-D85B-FE5E-3B1A-57FF08181E67}"/>
                </a:ext>
              </a:extLst>
            </p:cNvPr>
            <p:cNvSpPr txBox="1">
              <a:spLocks/>
            </p:cNvSpPr>
            <p:nvPr/>
          </p:nvSpPr>
          <p:spPr>
            <a:xfrm>
              <a:off x="287999" y="6413766"/>
              <a:ext cx="1493911" cy="369332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latin typeface="Pretendard Black" panose="02000503000000020004" pitchFamily="2" charset="-127"/>
                  <a:ea typeface="Pretendard Black" panose="02000503000000020004" pitchFamily="2" charset="-127"/>
                  <a:cs typeface="Pretendard Black" panose="02000503000000020004" pitchFamily="2" charset="-127"/>
                </a:rPr>
                <a:t>Ted Song</a:t>
              </a:r>
              <a:endParaRPr lang="ko-KR" altLang="en-US" b="1" dirty="0">
                <a:solidFill>
                  <a:schemeClr val="bg1"/>
                </a:solidFill>
                <a:latin typeface="Pretendard Black" panose="02000503000000020004" pitchFamily="2" charset="-127"/>
                <a:ea typeface="Pretendard Black" panose="02000503000000020004" pitchFamily="2" charset="-127"/>
                <a:cs typeface="Pretendard Black" panose="02000503000000020004" pitchFamily="2" charset="-127"/>
              </a:endParaRPr>
            </a:p>
          </p:txBody>
        </p:sp>
        <p:pic>
          <p:nvPicPr>
            <p:cNvPr id="21" name="그림 20" descr="텍스트이(가) 표시된 사진&#10;&#10;자동 생성된 설명">
              <a:extLst>
                <a:ext uri="{FF2B5EF4-FFF2-40B4-BE49-F238E27FC236}">
                  <a16:creationId xmlns:a16="http://schemas.microsoft.com/office/drawing/2014/main" id="{075C6087-920F-EE9F-7227-A148C19C8D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29" t="12523" r="16735" b="8130"/>
            <a:stretch/>
          </p:blipFill>
          <p:spPr>
            <a:xfrm>
              <a:off x="9022255" y="6365239"/>
              <a:ext cx="2881746" cy="466387"/>
            </a:xfrm>
            <a:prstGeom prst="rect">
              <a:avLst/>
            </a:prstGeom>
            <a:grpFill/>
          </p:spPr>
        </p:pic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E190879B-905D-9B65-A7E0-30CE88823F77}"/>
              </a:ext>
            </a:extLst>
          </p:cNvPr>
          <p:cNvSpPr/>
          <p:nvPr/>
        </p:nvSpPr>
        <p:spPr>
          <a:xfrm>
            <a:off x="287999" y="288000"/>
            <a:ext cx="11616617" cy="51417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1A66F6-C61F-8154-FCCD-D381169E6E6D}"/>
              </a:ext>
            </a:extLst>
          </p:cNvPr>
          <p:cNvSpPr txBox="1"/>
          <p:nvPr/>
        </p:nvSpPr>
        <p:spPr>
          <a:xfrm>
            <a:off x="375178" y="314256"/>
            <a:ext cx="13195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선택 정렬</a:t>
            </a:r>
            <a:endParaRPr lang="en-US" altLang="ko-KR" sz="2400" b="1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4FC787E-8A17-F999-376F-D4AC024EDEBB}"/>
              </a:ext>
            </a:extLst>
          </p:cNvPr>
          <p:cNvSpPr txBox="1"/>
          <p:nvPr/>
        </p:nvSpPr>
        <p:spPr>
          <a:xfrm>
            <a:off x="287999" y="1128219"/>
            <a:ext cx="116160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선택 정렬 알고리즘의 작동 과정</a:t>
            </a:r>
            <a:endParaRPr lang="en-US" altLang="ko-KR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4057E111-977E-94D4-FD1E-08C64F9BB47F}"/>
              </a:ext>
            </a:extLst>
          </p:cNvPr>
          <p:cNvGrpSpPr/>
          <p:nvPr/>
        </p:nvGrpSpPr>
        <p:grpSpPr>
          <a:xfrm>
            <a:off x="1317245" y="2435738"/>
            <a:ext cx="9557510" cy="2381204"/>
            <a:chOff x="375178" y="2138038"/>
            <a:chExt cx="3085074" cy="76863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A7961851-B093-5EC1-92CF-0CFCEDED84C4}"/>
                </a:ext>
              </a:extLst>
            </p:cNvPr>
            <p:cNvSpPr/>
            <p:nvPr/>
          </p:nvSpPr>
          <p:spPr>
            <a:xfrm>
              <a:off x="375178" y="2392489"/>
              <a:ext cx="514179" cy="514179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dirty="0">
                  <a:solidFill>
                    <a:schemeClr val="tx1"/>
                  </a:solidFill>
                </a:rPr>
                <a:t>8</a:t>
              </a:r>
              <a:endParaRPr lang="ko-KR" altLang="en-US" sz="3200" dirty="0">
                <a:solidFill>
                  <a:schemeClr val="tx1"/>
                </a:solidFill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29DF51C3-D978-FCC9-C0EF-6353EEBC67C8}"/>
                </a:ext>
              </a:extLst>
            </p:cNvPr>
            <p:cNvSpPr/>
            <p:nvPr/>
          </p:nvSpPr>
          <p:spPr>
            <a:xfrm>
              <a:off x="889357" y="2392489"/>
              <a:ext cx="514179" cy="514179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dirty="0">
                  <a:solidFill>
                    <a:schemeClr val="bg1"/>
                  </a:solidFill>
                </a:rPr>
                <a:t>11</a:t>
              </a:r>
              <a:endParaRPr lang="ko-KR" altLang="en-US" sz="3200" dirty="0">
                <a:solidFill>
                  <a:schemeClr val="bg1"/>
                </a:solidFill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CD14310-AFDF-4141-CC35-87B6519925F0}"/>
                </a:ext>
              </a:extLst>
            </p:cNvPr>
            <p:cNvSpPr/>
            <p:nvPr/>
          </p:nvSpPr>
          <p:spPr>
            <a:xfrm>
              <a:off x="2431894" y="2392489"/>
              <a:ext cx="514179" cy="514179"/>
            </a:xfrm>
            <a:prstGeom prst="rect">
              <a:avLst/>
            </a:prstGeom>
            <a:solidFill>
              <a:schemeClr val="tx2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dirty="0">
                  <a:solidFill>
                    <a:schemeClr val="bg1"/>
                  </a:solidFill>
                </a:rPr>
                <a:t>48</a:t>
              </a:r>
              <a:endParaRPr lang="ko-KR" altLang="en-US" sz="3200" dirty="0">
                <a:solidFill>
                  <a:schemeClr val="bg1"/>
                </a:solidFill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944173B3-F679-82FB-1E5E-8B86559E24D4}"/>
                </a:ext>
              </a:extLst>
            </p:cNvPr>
            <p:cNvSpPr/>
            <p:nvPr/>
          </p:nvSpPr>
          <p:spPr>
            <a:xfrm>
              <a:off x="2946073" y="2392489"/>
              <a:ext cx="514179" cy="514179"/>
            </a:xfrm>
            <a:prstGeom prst="rect">
              <a:avLst/>
            </a:prstGeom>
            <a:solidFill>
              <a:schemeClr val="tx2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dirty="0">
                  <a:solidFill>
                    <a:schemeClr val="bg1"/>
                  </a:solidFill>
                </a:rPr>
                <a:t>73</a:t>
              </a:r>
              <a:endParaRPr lang="ko-KR" altLang="en-US" sz="3200" dirty="0">
                <a:solidFill>
                  <a:schemeClr val="bg1"/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8DE3CCA-754D-6649-6BFE-BAEC0353C92A}"/>
                </a:ext>
              </a:extLst>
            </p:cNvPr>
            <p:cNvSpPr/>
            <p:nvPr/>
          </p:nvSpPr>
          <p:spPr>
            <a:xfrm>
              <a:off x="1403536" y="2392489"/>
              <a:ext cx="514179" cy="514179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dirty="0">
                  <a:solidFill>
                    <a:schemeClr val="tx1"/>
                  </a:solidFill>
                </a:rPr>
                <a:t>3</a:t>
              </a:r>
              <a:endParaRPr lang="ko-KR" altLang="en-US" sz="3200" dirty="0">
                <a:solidFill>
                  <a:schemeClr val="tx1"/>
                </a:solidFill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753C7036-C214-A675-DAB6-BD57978F197A}"/>
                </a:ext>
              </a:extLst>
            </p:cNvPr>
            <p:cNvSpPr/>
            <p:nvPr/>
          </p:nvSpPr>
          <p:spPr>
            <a:xfrm>
              <a:off x="1917715" y="2392489"/>
              <a:ext cx="514179" cy="514179"/>
            </a:xfrm>
            <a:prstGeom prst="rect">
              <a:avLst/>
            </a:prstGeom>
            <a:solidFill>
              <a:schemeClr val="tx2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dirty="0">
                  <a:solidFill>
                    <a:schemeClr val="bg1"/>
                  </a:solidFill>
                </a:rPr>
                <a:t>31</a:t>
              </a:r>
              <a:endParaRPr lang="ko-KR" altLang="en-US" sz="3200" dirty="0">
                <a:solidFill>
                  <a:schemeClr val="bg1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AFADFDB-AE36-C7C7-B78C-4C42A03DFC7F}"/>
                </a:ext>
              </a:extLst>
            </p:cNvPr>
            <p:cNvSpPr txBox="1"/>
            <p:nvPr/>
          </p:nvSpPr>
          <p:spPr>
            <a:xfrm>
              <a:off x="1228721" y="2138038"/>
              <a:ext cx="1378031" cy="1688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800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앞에서 했던 걸 계속 반복한다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21298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>
            <a:extLst>
              <a:ext uri="{FF2B5EF4-FFF2-40B4-BE49-F238E27FC236}">
                <a16:creationId xmlns:a16="http://schemas.microsoft.com/office/drawing/2014/main" id="{39529140-5216-4928-7D60-32640CB035AE}"/>
              </a:ext>
            </a:extLst>
          </p:cNvPr>
          <p:cNvGrpSpPr/>
          <p:nvPr/>
        </p:nvGrpSpPr>
        <p:grpSpPr>
          <a:xfrm>
            <a:off x="0" y="6343821"/>
            <a:ext cx="12191999" cy="514179"/>
            <a:chOff x="0" y="6343821"/>
            <a:chExt cx="12191999" cy="514179"/>
          </a:xfrm>
          <a:solidFill>
            <a:srgbClr val="002060"/>
          </a:solidFill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C762CF6-57F6-F596-38CD-ED66C4E28901}"/>
                </a:ext>
              </a:extLst>
            </p:cNvPr>
            <p:cNvSpPr/>
            <p:nvPr/>
          </p:nvSpPr>
          <p:spPr>
            <a:xfrm>
              <a:off x="0" y="6343821"/>
              <a:ext cx="12191999" cy="5141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D027966-D85B-FE5E-3B1A-57FF08181E67}"/>
                </a:ext>
              </a:extLst>
            </p:cNvPr>
            <p:cNvSpPr txBox="1">
              <a:spLocks/>
            </p:cNvSpPr>
            <p:nvPr/>
          </p:nvSpPr>
          <p:spPr>
            <a:xfrm>
              <a:off x="287999" y="6413766"/>
              <a:ext cx="1493911" cy="369332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latin typeface="Pretendard Black" panose="02000503000000020004" pitchFamily="2" charset="-127"/>
                  <a:ea typeface="Pretendard Black" panose="02000503000000020004" pitchFamily="2" charset="-127"/>
                  <a:cs typeface="Pretendard Black" panose="02000503000000020004" pitchFamily="2" charset="-127"/>
                </a:rPr>
                <a:t>Ted Song</a:t>
              </a:r>
              <a:endParaRPr lang="ko-KR" altLang="en-US" b="1" dirty="0">
                <a:solidFill>
                  <a:schemeClr val="bg1"/>
                </a:solidFill>
                <a:latin typeface="Pretendard Black" panose="02000503000000020004" pitchFamily="2" charset="-127"/>
                <a:ea typeface="Pretendard Black" panose="02000503000000020004" pitchFamily="2" charset="-127"/>
                <a:cs typeface="Pretendard Black" panose="02000503000000020004" pitchFamily="2" charset="-127"/>
              </a:endParaRPr>
            </a:p>
          </p:txBody>
        </p:sp>
        <p:pic>
          <p:nvPicPr>
            <p:cNvPr id="21" name="그림 20" descr="텍스트이(가) 표시된 사진&#10;&#10;자동 생성된 설명">
              <a:extLst>
                <a:ext uri="{FF2B5EF4-FFF2-40B4-BE49-F238E27FC236}">
                  <a16:creationId xmlns:a16="http://schemas.microsoft.com/office/drawing/2014/main" id="{075C6087-920F-EE9F-7227-A148C19C8D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29" t="12523" r="16735" b="8130"/>
            <a:stretch/>
          </p:blipFill>
          <p:spPr>
            <a:xfrm>
              <a:off x="9022255" y="6365239"/>
              <a:ext cx="2881746" cy="466387"/>
            </a:xfrm>
            <a:prstGeom prst="rect">
              <a:avLst/>
            </a:prstGeom>
            <a:grpFill/>
          </p:spPr>
        </p:pic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E190879B-905D-9B65-A7E0-30CE88823F77}"/>
              </a:ext>
            </a:extLst>
          </p:cNvPr>
          <p:cNvSpPr/>
          <p:nvPr/>
        </p:nvSpPr>
        <p:spPr>
          <a:xfrm>
            <a:off x="287999" y="288000"/>
            <a:ext cx="11616617" cy="51417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1A66F6-C61F-8154-FCCD-D381169E6E6D}"/>
              </a:ext>
            </a:extLst>
          </p:cNvPr>
          <p:cNvSpPr txBox="1"/>
          <p:nvPr/>
        </p:nvSpPr>
        <p:spPr>
          <a:xfrm>
            <a:off x="375178" y="314256"/>
            <a:ext cx="13195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선택 정렬</a:t>
            </a:r>
            <a:endParaRPr lang="en-US" altLang="ko-KR" sz="2400" b="1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4FC787E-8A17-F999-376F-D4AC024EDEBB}"/>
              </a:ext>
            </a:extLst>
          </p:cNvPr>
          <p:cNvSpPr txBox="1"/>
          <p:nvPr/>
        </p:nvSpPr>
        <p:spPr>
          <a:xfrm>
            <a:off x="287999" y="1128219"/>
            <a:ext cx="116160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선택 정렬 알고리즘의 작동 과정</a:t>
            </a:r>
            <a:endParaRPr lang="en-US" altLang="ko-KR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4057E111-977E-94D4-FD1E-08C64F9BB47F}"/>
              </a:ext>
            </a:extLst>
          </p:cNvPr>
          <p:cNvGrpSpPr/>
          <p:nvPr/>
        </p:nvGrpSpPr>
        <p:grpSpPr>
          <a:xfrm>
            <a:off x="1317245" y="2435738"/>
            <a:ext cx="9557510" cy="2381204"/>
            <a:chOff x="375178" y="2138038"/>
            <a:chExt cx="3085074" cy="76863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A7961851-B093-5EC1-92CF-0CFCEDED84C4}"/>
                </a:ext>
              </a:extLst>
            </p:cNvPr>
            <p:cNvSpPr/>
            <p:nvPr/>
          </p:nvSpPr>
          <p:spPr>
            <a:xfrm>
              <a:off x="375178" y="2392489"/>
              <a:ext cx="514179" cy="514179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dirty="0">
                  <a:solidFill>
                    <a:schemeClr val="bg1"/>
                  </a:solidFill>
                </a:rPr>
                <a:t>8</a:t>
              </a:r>
              <a:endParaRPr lang="ko-KR" altLang="en-US" sz="3200" dirty="0">
                <a:solidFill>
                  <a:schemeClr val="bg1"/>
                </a:solidFill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29DF51C3-D978-FCC9-C0EF-6353EEBC67C8}"/>
                </a:ext>
              </a:extLst>
            </p:cNvPr>
            <p:cNvSpPr/>
            <p:nvPr/>
          </p:nvSpPr>
          <p:spPr>
            <a:xfrm>
              <a:off x="889357" y="2392489"/>
              <a:ext cx="514179" cy="514179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dirty="0">
                  <a:solidFill>
                    <a:schemeClr val="tx1"/>
                  </a:solidFill>
                </a:rPr>
                <a:t>3</a:t>
              </a:r>
              <a:endParaRPr lang="ko-KR" altLang="en-US" sz="3200" dirty="0">
                <a:solidFill>
                  <a:schemeClr val="tx1"/>
                </a:solidFill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CD14310-AFDF-4141-CC35-87B6519925F0}"/>
                </a:ext>
              </a:extLst>
            </p:cNvPr>
            <p:cNvSpPr/>
            <p:nvPr/>
          </p:nvSpPr>
          <p:spPr>
            <a:xfrm>
              <a:off x="2431894" y="2392489"/>
              <a:ext cx="514179" cy="514179"/>
            </a:xfrm>
            <a:prstGeom prst="rect">
              <a:avLst/>
            </a:prstGeom>
            <a:solidFill>
              <a:schemeClr val="tx2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dirty="0">
                  <a:solidFill>
                    <a:schemeClr val="bg1"/>
                  </a:solidFill>
                </a:rPr>
                <a:t>48</a:t>
              </a:r>
              <a:endParaRPr lang="ko-KR" altLang="en-US" sz="3200" dirty="0">
                <a:solidFill>
                  <a:schemeClr val="bg1"/>
                </a:solidFill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944173B3-F679-82FB-1E5E-8B86559E24D4}"/>
                </a:ext>
              </a:extLst>
            </p:cNvPr>
            <p:cNvSpPr/>
            <p:nvPr/>
          </p:nvSpPr>
          <p:spPr>
            <a:xfrm>
              <a:off x="2946073" y="2392489"/>
              <a:ext cx="514179" cy="514179"/>
            </a:xfrm>
            <a:prstGeom prst="rect">
              <a:avLst/>
            </a:prstGeom>
            <a:solidFill>
              <a:schemeClr val="tx2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dirty="0">
                  <a:solidFill>
                    <a:schemeClr val="bg1"/>
                  </a:solidFill>
                </a:rPr>
                <a:t>73</a:t>
              </a:r>
              <a:endParaRPr lang="ko-KR" altLang="en-US" sz="3200" dirty="0">
                <a:solidFill>
                  <a:schemeClr val="bg1"/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8DE3CCA-754D-6649-6BFE-BAEC0353C92A}"/>
                </a:ext>
              </a:extLst>
            </p:cNvPr>
            <p:cNvSpPr/>
            <p:nvPr/>
          </p:nvSpPr>
          <p:spPr>
            <a:xfrm>
              <a:off x="1403536" y="2392489"/>
              <a:ext cx="514179" cy="514179"/>
            </a:xfrm>
            <a:prstGeom prst="rect">
              <a:avLst/>
            </a:prstGeom>
            <a:solidFill>
              <a:schemeClr val="tx2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dirty="0">
                  <a:solidFill>
                    <a:schemeClr val="bg1"/>
                  </a:solidFill>
                </a:rPr>
                <a:t>11</a:t>
              </a:r>
              <a:endParaRPr lang="ko-KR" altLang="en-US" sz="3200" dirty="0">
                <a:solidFill>
                  <a:schemeClr val="bg1"/>
                </a:solidFill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753C7036-C214-A675-DAB6-BD57978F197A}"/>
                </a:ext>
              </a:extLst>
            </p:cNvPr>
            <p:cNvSpPr/>
            <p:nvPr/>
          </p:nvSpPr>
          <p:spPr>
            <a:xfrm>
              <a:off x="1917715" y="2392489"/>
              <a:ext cx="514179" cy="514179"/>
            </a:xfrm>
            <a:prstGeom prst="rect">
              <a:avLst/>
            </a:prstGeom>
            <a:solidFill>
              <a:schemeClr val="tx2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dirty="0">
                  <a:solidFill>
                    <a:schemeClr val="bg1"/>
                  </a:solidFill>
                </a:rPr>
                <a:t>31</a:t>
              </a:r>
              <a:endParaRPr lang="ko-KR" altLang="en-US" sz="3200" dirty="0">
                <a:solidFill>
                  <a:schemeClr val="bg1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AFADFDB-AE36-C7C7-B78C-4C42A03DFC7F}"/>
                </a:ext>
              </a:extLst>
            </p:cNvPr>
            <p:cNvSpPr txBox="1"/>
            <p:nvPr/>
          </p:nvSpPr>
          <p:spPr>
            <a:xfrm>
              <a:off x="1228721" y="2138038"/>
              <a:ext cx="1378031" cy="1688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800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앞에서 했던 걸 계속 반복한다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562905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>
            <a:extLst>
              <a:ext uri="{FF2B5EF4-FFF2-40B4-BE49-F238E27FC236}">
                <a16:creationId xmlns:a16="http://schemas.microsoft.com/office/drawing/2014/main" id="{39529140-5216-4928-7D60-32640CB035AE}"/>
              </a:ext>
            </a:extLst>
          </p:cNvPr>
          <p:cNvGrpSpPr/>
          <p:nvPr/>
        </p:nvGrpSpPr>
        <p:grpSpPr>
          <a:xfrm>
            <a:off x="0" y="6343821"/>
            <a:ext cx="12191999" cy="514179"/>
            <a:chOff x="0" y="6343821"/>
            <a:chExt cx="12191999" cy="514179"/>
          </a:xfrm>
          <a:solidFill>
            <a:srgbClr val="002060"/>
          </a:solidFill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C762CF6-57F6-F596-38CD-ED66C4E28901}"/>
                </a:ext>
              </a:extLst>
            </p:cNvPr>
            <p:cNvSpPr/>
            <p:nvPr/>
          </p:nvSpPr>
          <p:spPr>
            <a:xfrm>
              <a:off x="0" y="6343821"/>
              <a:ext cx="12191999" cy="5141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D027966-D85B-FE5E-3B1A-57FF08181E67}"/>
                </a:ext>
              </a:extLst>
            </p:cNvPr>
            <p:cNvSpPr txBox="1">
              <a:spLocks/>
            </p:cNvSpPr>
            <p:nvPr/>
          </p:nvSpPr>
          <p:spPr>
            <a:xfrm>
              <a:off x="287999" y="6413766"/>
              <a:ext cx="1493911" cy="369332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latin typeface="Pretendard Black" panose="02000503000000020004" pitchFamily="2" charset="-127"/>
                  <a:ea typeface="Pretendard Black" panose="02000503000000020004" pitchFamily="2" charset="-127"/>
                  <a:cs typeface="Pretendard Black" panose="02000503000000020004" pitchFamily="2" charset="-127"/>
                </a:rPr>
                <a:t>Ted Song</a:t>
              </a:r>
              <a:endParaRPr lang="ko-KR" altLang="en-US" b="1" dirty="0">
                <a:solidFill>
                  <a:schemeClr val="bg1"/>
                </a:solidFill>
                <a:latin typeface="Pretendard Black" panose="02000503000000020004" pitchFamily="2" charset="-127"/>
                <a:ea typeface="Pretendard Black" panose="02000503000000020004" pitchFamily="2" charset="-127"/>
                <a:cs typeface="Pretendard Black" panose="02000503000000020004" pitchFamily="2" charset="-127"/>
              </a:endParaRPr>
            </a:p>
          </p:txBody>
        </p:sp>
        <p:pic>
          <p:nvPicPr>
            <p:cNvPr id="21" name="그림 20" descr="텍스트이(가) 표시된 사진&#10;&#10;자동 생성된 설명">
              <a:extLst>
                <a:ext uri="{FF2B5EF4-FFF2-40B4-BE49-F238E27FC236}">
                  <a16:creationId xmlns:a16="http://schemas.microsoft.com/office/drawing/2014/main" id="{075C6087-920F-EE9F-7227-A148C19C8D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29" t="12523" r="16735" b="8130"/>
            <a:stretch/>
          </p:blipFill>
          <p:spPr>
            <a:xfrm>
              <a:off x="9022255" y="6365239"/>
              <a:ext cx="2881746" cy="466387"/>
            </a:xfrm>
            <a:prstGeom prst="rect">
              <a:avLst/>
            </a:prstGeom>
            <a:grpFill/>
          </p:spPr>
        </p:pic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E190879B-905D-9B65-A7E0-30CE88823F77}"/>
              </a:ext>
            </a:extLst>
          </p:cNvPr>
          <p:cNvSpPr/>
          <p:nvPr/>
        </p:nvSpPr>
        <p:spPr>
          <a:xfrm>
            <a:off x="287999" y="288000"/>
            <a:ext cx="11616617" cy="51417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1A66F6-C61F-8154-FCCD-D381169E6E6D}"/>
              </a:ext>
            </a:extLst>
          </p:cNvPr>
          <p:cNvSpPr txBox="1"/>
          <p:nvPr/>
        </p:nvSpPr>
        <p:spPr>
          <a:xfrm>
            <a:off x="375178" y="314256"/>
            <a:ext cx="13195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선택 정렬</a:t>
            </a:r>
            <a:endParaRPr lang="en-US" altLang="ko-KR" sz="2400" b="1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4FC787E-8A17-F999-376F-D4AC024EDEBB}"/>
              </a:ext>
            </a:extLst>
          </p:cNvPr>
          <p:cNvSpPr txBox="1"/>
          <p:nvPr/>
        </p:nvSpPr>
        <p:spPr>
          <a:xfrm>
            <a:off x="287999" y="1128219"/>
            <a:ext cx="116160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선택 정렬 알고리즘의 작동 과정</a:t>
            </a:r>
            <a:endParaRPr lang="en-US" altLang="ko-KR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4057E111-977E-94D4-FD1E-08C64F9BB47F}"/>
              </a:ext>
            </a:extLst>
          </p:cNvPr>
          <p:cNvGrpSpPr/>
          <p:nvPr/>
        </p:nvGrpSpPr>
        <p:grpSpPr>
          <a:xfrm>
            <a:off x="1317245" y="2435738"/>
            <a:ext cx="9557510" cy="2381204"/>
            <a:chOff x="375178" y="2138038"/>
            <a:chExt cx="3085074" cy="76863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A7961851-B093-5EC1-92CF-0CFCEDED84C4}"/>
                </a:ext>
              </a:extLst>
            </p:cNvPr>
            <p:cNvSpPr/>
            <p:nvPr/>
          </p:nvSpPr>
          <p:spPr>
            <a:xfrm>
              <a:off x="375178" y="2392489"/>
              <a:ext cx="514179" cy="514179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dirty="0">
                  <a:solidFill>
                    <a:schemeClr val="tx1"/>
                  </a:solidFill>
                </a:rPr>
                <a:t>3</a:t>
              </a:r>
              <a:endParaRPr lang="ko-KR" altLang="en-US" sz="3200" dirty="0">
                <a:solidFill>
                  <a:schemeClr val="tx1"/>
                </a:solidFill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29DF51C3-D978-FCC9-C0EF-6353EEBC67C8}"/>
                </a:ext>
              </a:extLst>
            </p:cNvPr>
            <p:cNvSpPr/>
            <p:nvPr/>
          </p:nvSpPr>
          <p:spPr>
            <a:xfrm>
              <a:off x="889357" y="2392489"/>
              <a:ext cx="514179" cy="514179"/>
            </a:xfrm>
            <a:prstGeom prst="rect">
              <a:avLst/>
            </a:prstGeom>
            <a:solidFill>
              <a:schemeClr val="tx2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dirty="0">
                  <a:solidFill>
                    <a:schemeClr val="bg1"/>
                  </a:solidFill>
                </a:rPr>
                <a:t>8</a:t>
              </a:r>
              <a:endParaRPr lang="ko-KR" altLang="en-US" sz="3200" dirty="0">
                <a:solidFill>
                  <a:schemeClr val="bg1"/>
                </a:solidFill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CD14310-AFDF-4141-CC35-87B6519925F0}"/>
                </a:ext>
              </a:extLst>
            </p:cNvPr>
            <p:cNvSpPr/>
            <p:nvPr/>
          </p:nvSpPr>
          <p:spPr>
            <a:xfrm>
              <a:off x="2431894" y="2392489"/>
              <a:ext cx="514179" cy="514179"/>
            </a:xfrm>
            <a:prstGeom prst="rect">
              <a:avLst/>
            </a:prstGeom>
            <a:solidFill>
              <a:schemeClr val="tx2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dirty="0">
                  <a:solidFill>
                    <a:schemeClr val="bg1"/>
                  </a:solidFill>
                </a:rPr>
                <a:t>48</a:t>
              </a:r>
              <a:endParaRPr lang="ko-KR" altLang="en-US" sz="3200" dirty="0">
                <a:solidFill>
                  <a:schemeClr val="bg1"/>
                </a:solidFill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944173B3-F679-82FB-1E5E-8B86559E24D4}"/>
                </a:ext>
              </a:extLst>
            </p:cNvPr>
            <p:cNvSpPr/>
            <p:nvPr/>
          </p:nvSpPr>
          <p:spPr>
            <a:xfrm>
              <a:off x="2946073" y="2392489"/>
              <a:ext cx="514179" cy="514179"/>
            </a:xfrm>
            <a:prstGeom prst="rect">
              <a:avLst/>
            </a:prstGeom>
            <a:solidFill>
              <a:schemeClr val="tx2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dirty="0">
                  <a:solidFill>
                    <a:schemeClr val="bg1"/>
                  </a:solidFill>
                </a:rPr>
                <a:t>73</a:t>
              </a:r>
              <a:endParaRPr lang="ko-KR" altLang="en-US" sz="3200" dirty="0">
                <a:solidFill>
                  <a:schemeClr val="bg1"/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8DE3CCA-754D-6649-6BFE-BAEC0353C92A}"/>
                </a:ext>
              </a:extLst>
            </p:cNvPr>
            <p:cNvSpPr/>
            <p:nvPr/>
          </p:nvSpPr>
          <p:spPr>
            <a:xfrm>
              <a:off x="1403536" y="2392489"/>
              <a:ext cx="514179" cy="514179"/>
            </a:xfrm>
            <a:prstGeom prst="rect">
              <a:avLst/>
            </a:prstGeom>
            <a:solidFill>
              <a:schemeClr val="tx2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dirty="0">
                  <a:solidFill>
                    <a:schemeClr val="bg1"/>
                  </a:solidFill>
                </a:rPr>
                <a:t>11</a:t>
              </a:r>
              <a:endParaRPr lang="ko-KR" altLang="en-US" sz="3200" dirty="0">
                <a:solidFill>
                  <a:schemeClr val="bg1"/>
                </a:solidFill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753C7036-C214-A675-DAB6-BD57978F197A}"/>
                </a:ext>
              </a:extLst>
            </p:cNvPr>
            <p:cNvSpPr/>
            <p:nvPr/>
          </p:nvSpPr>
          <p:spPr>
            <a:xfrm>
              <a:off x="1917715" y="2392489"/>
              <a:ext cx="514179" cy="514179"/>
            </a:xfrm>
            <a:prstGeom prst="rect">
              <a:avLst/>
            </a:prstGeom>
            <a:solidFill>
              <a:schemeClr val="tx2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dirty="0">
                  <a:solidFill>
                    <a:schemeClr val="bg1"/>
                  </a:solidFill>
                </a:rPr>
                <a:t>31</a:t>
              </a:r>
              <a:endParaRPr lang="ko-KR" altLang="en-US" sz="3200" dirty="0">
                <a:solidFill>
                  <a:schemeClr val="bg1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AFADFDB-AE36-C7C7-B78C-4C42A03DFC7F}"/>
                </a:ext>
              </a:extLst>
            </p:cNvPr>
            <p:cNvSpPr txBox="1"/>
            <p:nvPr/>
          </p:nvSpPr>
          <p:spPr>
            <a:xfrm>
              <a:off x="1228721" y="2138038"/>
              <a:ext cx="1378031" cy="1688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800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앞에서 했던 걸 계속 반복한다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07826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>
            <a:extLst>
              <a:ext uri="{FF2B5EF4-FFF2-40B4-BE49-F238E27FC236}">
                <a16:creationId xmlns:a16="http://schemas.microsoft.com/office/drawing/2014/main" id="{39529140-5216-4928-7D60-32640CB035AE}"/>
              </a:ext>
            </a:extLst>
          </p:cNvPr>
          <p:cNvGrpSpPr/>
          <p:nvPr/>
        </p:nvGrpSpPr>
        <p:grpSpPr>
          <a:xfrm>
            <a:off x="0" y="6343821"/>
            <a:ext cx="12191999" cy="514179"/>
            <a:chOff x="0" y="6343821"/>
            <a:chExt cx="12191999" cy="514179"/>
          </a:xfrm>
          <a:solidFill>
            <a:srgbClr val="002060"/>
          </a:solidFill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C762CF6-57F6-F596-38CD-ED66C4E28901}"/>
                </a:ext>
              </a:extLst>
            </p:cNvPr>
            <p:cNvSpPr/>
            <p:nvPr/>
          </p:nvSpPr>
          <p:spPr>
            <a:xfrm>
              <a:off x="0" y="6343821"/>
              <a:ext cx="12191999" cy="5141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D027966-D85B-FE5E-3B1A-57FF08181E67}"/>
                </a:ext>
              </a:extLst>
            </p:cNvPr>
            <p:cNvSpPr txBox="1">
              <a:spLocks/>
            </p:cNvSpPr>
            <p:nvPr/>
          </p:nvSpPr>
          <p:spPr>
            <a:xfrm>
              <a:off x="287999" y="6413766"/>
              <a:ext cx="1493911" cy="369332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latin typeface="Pretendard Black" panose="02000503000000020004" pitchFamily="2" charset="-127"/>
                  <a:ea typeface="Pretendard Black" panose="02000503000000020004" pitchFamily="2" charset="-127"/>
                  <a:cs typeface="Pretendard Black" panose="02000503000000020004" pitchFamily="2" charset="-127"/>
                </a:rPr>
                <a:t>Ted Song</a:t>
              </a:r>
              <a:endParaRPr lang="ko-KR" altLang="en-US" b="1" dirty="0">
                <a:solidFill>
                  <a:schemeClr val="bg1"/>
                </a:solidFill>
                <a:latin typeface="Pretendard Black" panose="02000503000000020004" pitchFamily="2" charset="-127"/>
                <a:ea typeface="Pretendard Black" panose="02000503000000020004" pitchFamily="2" charset="-127"/>
                <a:cs typeface="Pretendard Black" panose="02000503000000020004" pitchFamily="2" charset="-127"/>
              </a:endParaRPr>
            </a:p>
          </p:txBody>
        </p:sp>
        <p:pic>
          <p:nvPicPr>
            <p:cNvPr id="21" name="그림 20" descr="텍스트이(가) 표시된 사진&#10;&#10;자동 생성된 설명">
              <a:extLst>
                <a:ext uri="{FF2B5EF4-FFF2-40B4-BE49-F238E27FC236}">
                  <a16:creationId xmlns:a16="http://schemas.microsoft.com/office/drawing/2014/main" id="{075C6087-920F-EE9F-7227-A148C19C8D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29" t="12523" r="16735" b="8130"/>
            <a:stretch/>
          </p:blipFill>
          <p:spPr>
            <a:xfrm>
              <a:off x="9022255" y="6365239"/>
              <a:ext cx="2881746" cy="466387"/>
            </a:xfrm>
            <a:prstGeom prst="rect">
              <a:avLst/>
            </a:prstGeom>
            <a:grpFill/>
          </p:spPr>
        </p:pic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E190879B-905D-9B65-A7E0-30CE88823F77}"/>
              </a:ext>
            </a:extLst>
          </p:cNvPr>
          <p:cNvSpPr/>
          <p:nvPr/>
        </p:nvSpPr>
        <p:spPr>
          <a:xfrm>
            <a:off x="287999" y="288000"/>
            <a:ext cx="11616617" cy="51417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1A66F6-C61F-8154-FCCD-D381169E6E6D}"/>
              </a:ext>
            </a:extLst>
          </p:cNvPr>
          <p:cNvSpPr txBox="1"/>
          <p:nvPr/>
        </p:nvSpPr>
        <p:spPr>
          <a:xfrm>
            <a:off x="375178" y="314256"/>
            <a:ext cx="13195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선택 정렬</a:t>
            </a:r>
            <a:endParaRPr lang="en-US" altLang="ko-KR" sz="2400" b="1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4FC787E-8A17-F999-376F-D4AC024EDEBB}"/>
              </a:ext>
            </a:extLst>
          </p:cNvPr>
          <p:cNvSpPr txBox="1"/>
          <p:nvPr/>
        </p:nvSpPr>
        <p:spPr>
          <a:xfrm>
            <a:off x="287999" y="1128219"/>
            <a:ext cx="116160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선택 정렬 알고리즘의 작동 과정</a:t>
            </a:r>
            <a:endParaRPr lang="en-US" altLang="ko-KR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4057E111-977E-94D4-FD1E-08C64F9BB47F}"/>
              </a:ext>
            </a:extLst>
          </p:cNvPr>
          <p:cNvGrpSpPr/>
          <p:nvPr/>
        </p:nvGrpSpPr>
        <p:grpSpPr>
          <a:xfrm>
            <a:off x="1317245" y="2435738"/>
            <a:ext cx="9557510" cy="2381204"/>
            <a:chOff x="375178" y="2138038"/>
            <a:chExt cx="3085074" cy="76863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A7961851-B093-5EC1-92CF-0CFCEDED84C4}"/>
                </a:ext>
              </a:extLst>
            </p:cNvPr>
            <p:cNvSpPr/>
            <p:nvPr/>
          </p:nvSpPr>
          <p:spPr>
            <a:xfrm>
              <a:off x="375178" y="2392489"/>
              <a:ext cx="514179" cy="514179"/>
            </a:xfrm>
            <a:prstGeom prst="rect">
              <a:avLst/>
            </a:prstGeom>
            <a:solidFill>
              <a:schemeClr val="tx2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dirty="0">
                  <a:solidFill>
                    <a:schemeClr val="bg1"/>
                  </a:solidFill>
                </a:rPr>
                <a:t>3</a:t>
              </a:r>
              <a:endParaRPr lang="ko-KR" altLang="en-US" sz="3200" dirty="0">
                <a:solidFill>
                  <a:schemeClr val="bg1"/>
                </a:solidFill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29DF51C3-D978-FCC9-C0EF-6353EEBC67C8}"/>
                </a:ext>
              </a:extLst>
            </p:cNvPr>
            <p:cNvSpPr/>
            <p:nvPr/>
          </p:nvSpPr>
          <p:spPr>
            <a:xfrm>
              <a:off x="889357" y="2392489"/>
              <a:ext cx="514179" cy="514179"/>
            </a:xfrm>
            <a:prstGeom prst="rect">
              <a:avLst/>
            </a:prstGeom>
            <a:solidFill>
              <a:schemeClr val="tx2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dirty="0">
                  <a:solidFill>
                    <a:schemeClr val="bg1"/>
                  </a:solidFill>
                </a:rPr>
                <a:t>8</a:t>
              </a:r>
              <a:endParaRPr lang="ko-KR" altLang="en-US" sz="3200" dirty="0">
                <a:solidFill>
                  <a:schemeClr val="bg1"/>
                </a:solidFill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CD14310-AFDF-4141-CC35-87B6519925F0}"/>
                </a:ext>
              </a:extLst>
            </p:cNvPr>
            <p:cNvSpPr/>
            <p:nvPr/>
          </p:nvSpPr>
          <p:spPr>
            <a:xfrm>
              <a:off x="2431894" y="2392489"/>
              <a:ext cx="514179" cy="514179"/>
            </a:xfrm>
            <a:prstGeom prst="rect">
              <a:avLst/>
            </a:prstGeom>
            <a:solidFill>
              <a:schemeClr val="tx2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dirty="0">
                  <a:solidFill>
                    <a:schemeClr val="bg1"/>
                  </a:solidFill>
                </a:rPr>
                <a:t>48</a:t>
              </a:r>
              <a:endParaRPr lang="ko-KR" altLang="en-US" sz="3200" dirty="0">
                <a:solidFill>
                  <a:schemeClr val="bg1"/>
                </a:solidFill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944173B3-F679-82FB-1E5E-8B86559E24D4}"/>
                </a:ext>
              </a:extLst>
            </p:cNvPr>
            <p:cNvSpPr/>
            <p:nvPr/>
          </p:nvSpPr>
          <p:spPr>
            <a:xfrm>
              <a:off x="2946073" y="2392489"/>
              <a:ext cx="514179" cy="514179"/>
            </a:xfrm>
            <a:prstGeom prst="rect">
              <a:avLst/>
            </a:prstGeom>
            <a:solidFill>
              <a:schemeClr val="tx2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dirty="0">
                  <a:solidFill>
                    <a:schemeClr val="bg1"/>
                  </a:solidFill>
                </a:rPr>
                <a:t>73</a:t>
              </a:r>
              <a:endParaRPr lang="ko-KR" altLang="en-US" sz="3200" dirty="0">
                <a:solidFill>
                  <a:schemeClr val="bg1"/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8DE3CCA-754D-6649-6BFE-BAEC0353C92A}"/>
                </a:ext>
              </a:extLst>
            </p:cNvPr>
            <p:cNvSpPr/>
            <p:nvPr/>
          </p:nvSpPr>
          <p:spPr>
            <a:xfrm>
              <a:off x="1403536" y="2392489"/>
              <a:ext cx="514179" cy="514179"/>
            </a:xfrm>
            <a:prstGeom prst="rect">
              <a:avLst/>
            </a:prstGeom>
            <a:solidFill>
              <a:schemeClr val="tx2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dirty="0">
                  <a:solidFill>
                    <a:schemeClr val="bg1"/>
                  </a:solidFill>
                </a:rPr>
                <a:t>11</a:t>
              </a:r>
              <a:endParaRPr lang="ko-KR" altLang="en-US" sz="3200" dirty="0">
                <a:solidFill>
                  <a:schemeClr val="bg1"/>
                </a:solidFill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753C7036-C214-A675-DAB6-BD57978F197A}"/>
                </a:ext>
              </a:extLst>
            </p:cNvPr>
            <p:cNvSpPr/>
            <p:nvPr/>
          </p:nvSpPr>
          <p:spPr>
            <a:xfrm>
              <a:off x="1917715" y="2392489"/>
              <a:ext cx="514179" cy="514179"/>
            </a:xfrm>
            <a:prstGeom prst="rect">
              <a:avLst/>
            </a:prstGeom>
            <a:solidFill>
              <a:schemeClr val="tx2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dirty="0">
                  <a:solidFill>
                    <a:schemeClr val="bg1"/>
                  </a:solidFill>
                </a:rPr>
                <a:t>31</a:t>
              </a:r>
              <a:endParaRPr lang="ko-KR" altLang="en-US" sz="3200" dirty="0">
                <a:solidFill>
                  <a:schemeClr val="bg1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AFADFDB-AE36-C7C7-B78C-4C42A03DFC7F}"/>
                </a:ext>
              </a:extLst>
            </p:cNvPr>
            <p:cNvSpPr txBox="1"/>
            <p:nvPr/>
          </p:nvSpPr>
          <p:spPr>
            <a:xfrm>
              <a:off x="1228721" y="2138038"/>
              <a:ext cx="1378031" cy="1688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800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앞에서 했던 걸 계속 반복한다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057859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>
            <a:extLst>
              <a:ext uri="{FF2B5EF4-FFF2-40B4-BE49-F238E27FC236}">
                <a16:creationId xmlns:a16="http://schemas.microsoft.com/office/drawing/2014/main" id="{39529140-5216-4928-7D60-32640CB035AE}"/>
              </a:ext>
            </a:extLst>
          </p:cNvPr>
          <p:cNvGrpSpPr/>
          <p:nvPr/>
        </p:nvGrpSpPr>
        <p:grpSpPr>
          <a:xfrm>
            <a:off x="0" y="6343821"/>
            <a:ext cx="12191999" cy="514179"/>
            <a:chOff x="0" y="6343821"/>
            <a:chExt cx="12191999" cy="514179"/>
          </a:xfrm>
          <a:solidFill>
            <a:srgbClr val="002060"/>
          </a:solidFill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C762CF6-57F6-F596-38CD-ED66C4E28901}"/>
                </a:ext>
              </a:extLst>
            </p:cNvPr>
            <p:cNvSpPr/>
            <p:nvPr/>
          </p:nvSpPr>
          <p:spPr>
            <a:xfrm>
              <a:off x="0" y="6343821"/>
              <a:ext cx="12191999" cy="5141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D027966-D85B-FE5E-3B1A-57FF08181E67}"/>
                </a:ext>
              </a:extLst>
            </p:cNvPr>
            <p:cNvSpPr txBox="1">
              <a:spLocks/>
            </p:cNvSpPr>
            <p:nvPr/>
          </p:nvSpPr>
          <p:spPr>
            <a:xfrm>
              <a:off x="287999" y="6413766"/>
              <a:ext cx="1493911" cy="369332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latin typeface="Pretendard Black" panose="02000503000000020004" pitchFamily="2" charset="-127"/>
                  <a:ea typeface="Pretendard Black" panose="02000503000000020004" pitchFamily="2" charset="-127"/>
                  <a:cs typeface="Pretendard Black" panose="02000503000000020004" pitchFamily="2" charset="-127"/>
                </a:rPr>
                <a:t>Ted Song</a:t>
              </a:r>
              <a:endParaRPr lang="ko-KR" altLang="en-US" b="1" dirty="0">
                <a:solidFill>
                  <a:schemeClr val="bg1"/>
                </a:solidFill>
                <a:latin typeface="Pretendard Black" panose="02000503000000020004" pitchFamily="2" charset="-127"/>
                <a:ea typeface="Pretendard Black" panose="02000503000000020004" pitchFamily="2" charset="-127"/>
                <a:cs typeface="Pretendard Black" panose="02000503000000020004" pitchFamily="2" charset="-127"/>
              </a:endParaRPr>
            </a:p>
          </p:txBody>
        </p:sp>
        <p:pic>
          <p:nvPicPr>
            <p:cNvPr id="21" name="그림 20" descr="텍스트이(가) 표시된 사진&#10;&#10;자동 생성된 설명">
              <a:extLst>
                <a:ext uri="{FF2B5EF4-FFF2-40B4-BE49-F238E27FC236}">
                  <a16:creationId xmlns:a16="http://schemas.microsoft.com/office/drawing/2014/main" id="{075C6087-920F-EE9F-7227-A148C19C8D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29" t="12523" r="16735" b="8130"/>
            <a:stretch/>
          </p:blipFill>
          <p:spPr>
            <a:xfrm>
              <a:off x="9022255" y="6365239"/>
              <a:ext cx="2881746" cy="466387"/>
            </a:xfrm>
            <a:prstGeom prst="rect">
              <a:avLst/>
            </a:prstGeom>
            <a:grpFill/>
          </p:spPr>
        </p:pic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E190879B-905D-9B65-A7E0-30CE88823F77}"/>
              </a:ext>
            </a:extLst>
          </p:cNvPr>
          <p:cNvSpPr/>
          <p:nvPr/>
        </p:nvSpPr>
        <p:spPr>
          <a:xfrm>
            <a:off x="287999" y="288000"/>
            <a:ext cx="11616617" cy="51417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1A66F6-C61F-8154-FCCD-D381169E6E6D}"/>
              </a:ext>
            </a:extLst>
          </p:cNvPr>
          <p:cNvSpPr txBox="1"/>
          <p:nvPr/>
        </p:nvSpPr>
        <p:spPr>
          <a:xfrm>
            <a:off x="375178" y="314256"/>
            <a:ext cx="13195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선택 정렬</a:t>
            </a:r>
            <a:endParaRPr lang="en-US" altLang="ko-KR" sz="2400" b="1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4366DD-71D3-7E87-D436-AE9FBC5F95F5}"/>
              </a:ext>
            </a:extLst>
          </p:cNvPr>
          <p:cNvSpPr txBox="1"/>
          <p:nvPr/>
        </p:nvSpPr>
        <p:spPr>
          <a:xfrm>
            <a:off x="287999" y="1696538"/>
            <a:ext cx="11616002" cy="28345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선택 정렬 알고리즘은</a:t>
            </a:r>
            <a:r>
              <a:rPr lang="en-US" altLang="ko-KR" sz="32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 </a:t>
            </a:r>
            <a:r>
              <a:rPr lang="ko-KR" altLang="en-US" sz="32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몇 번 연산을 </a:t>
            </a:r>
            <a:r>
              <a:rPr lang="ko-KR" altLang="en-US" sz="3200" dirty="0" err="1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해야할까</a:t>
            </a:r>
            <a:r>
              <a:rPr lang="en-US" altLang="ko-KR" sz="32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?</a:t>
            </a:r>
            <a:endParaRPr lang="en-US" altLang="ko-KR" sz="32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endParaRPr lang="en-US" altLang="ko-KR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가장 큰 값을 찾는 연산</a:t>
            </a:r>
            <a:endParaRPr lang="en-US" altLang="ko-KR" sz="22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800100" lvl="1" indent="-342900">
              <a:lnSpc>
                <a:spcPct val="150000"/>
              </a:lnSpc>
              <a:buFontTx/>
              <a:buChar char="-"/>
            </a:pPr>
            <a:r>
              <a:rPr lang="ko-KR" altLang="en-US" sz="2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크기가 </a:t>
            </a:r>
            <a:r>
              <a:rPr lang="en-US" altLang="ko-KR" sz="2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N</a:t>
            </a:r>
            <a:r>
              <a:rPr lang="ko-KR" altLang="en-US" sz="2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인 배열에서 가장 큰 값을 찾으려면 </a:t>
            </a:r>
            <a:r>
              <a:rPr lang="en-US" altLang="ko-KR" sz="2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N</a:t>
            </a:r>
            <a:r>
              <a:rPr lang="ko-KR" altLang="en-US" sz="2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만큼 </a:t>
            </a:r>
            <a:r>
              <a:rPr lang="ko-KR" altLang="en-US" sz="2200" dirty="0" err="1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연산해야함</a:t>
            </a:r>
            <a:endParaRPr lang="en-US" altLang="ko-KR" sz="22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800100" lvl="1" indent="-342900">
              <a:lnSpc>
                <a:spcPct val="150000"/>
              </a:lnSpc>
              <a:buFontTx/>
              <a:buChar char="-"/>
            </a:pPr>
            <a:r>
              <a:rPr lang="ko-KR" altLang="en-US" sz="2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크기가 </a:t>
            </a:r>
            <a:r>
              <a:rPr lang="en-US" altLang="ko-KR" sz="2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3</a:t>
            </a:r>
            <a:r>
              <a:rPr lang="ko-KR" altLang="en-US" sz="2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인 배열에서 가장 큰 값을 찾으려면 </a:t>
            </a:r>
            <a:r>
              <a:rPr lang="en-US" altLang="ko-KR" sz="2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3</a:t>
            </a:r>
            <a:r>
              <a:rPr lang="ko-KR" altLang="en-US" sz="2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번 연산하면 됨</a:t>
            </a:r>
            <a:endParaRPr lang="en-US" altLang="ko-KR" sz="22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위치를 교환하는 연산</a:t>
            </a:r>
            <a:endParaRPr lang="en-US" altLang="ko-KR" sz="22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626424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>
            <a:extLst>
              <a:ext uri="{FF2B5EF4-FFF2-40B4-BE49-F238E27FC236}">
                <a16:creationId xmlns:a16="http://schemas.microsoft.com/office/drawing/2014/main" id="{39529140-5216-4928-7D60-32640CB035AE}"/>
              </a:ext>
            </a:extLst>
          </p:cNvPr>
          <p:cNvGrpSpPr/>
          <p:nvPr/>
        </p:nvGrpSpPr>
        <p:grpSpPr>
          <a:xfrm>
            <a:off x="0" y="6343821"/>
            <a:ext cx="12191999" cy="514179"/>
            <a:chOff x="0" y="6343821"/>
            <a:chExt cx="12191999" cy="514179"/>
          </a:xfrm>
          <a:solidFill>
            <a:srgbClr val="002060"/>
          </a:solidFill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C762CF6-57F6-F596-38CD-ED66C4E28901}"/>
                </a:ext>
              </a:extLst>
            </p:cNvPr>
            <p:cNvSpPr/>
            <p:nvPr/>
          </p:nvSpPr>
          <p:spPr>
            <a:xfrm>
              <a:off x="0" y="6343821"/>
              <a:ext cx="12191999" cy="5141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D027966-D85B-FE5E-3B1A-57FF08181E67}"/>
                </a:ext>
              </a:extLst>
            </p:cNvPr>
            <p:cNvSpPr txBox="1">
              <a:spLocks/>
            </p:cNvSpPr>
            <p:nvPr/>
          </p:nvSpPr>
          <p:spPr>
            <a:xfrm>
              <a:off x="287999" y="6413766"/>
              <a:ext cx="1493911" cy="369332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latin typeface="Pretendard Black" panose="02000503000000020004" pitchFamily="2" charset="-127"/>
                  <a:ea typeface="Pretendard Black" panose="02000503000000020004" pitchFamily="2" charset="-127"/>
                  <a:cs typeface="Pretendard Black" panose="02000503000000020004" pitchFamily="2" charset="-127"/>
                </a:rPr>
                <a:t>Ted Song</a:t>
              </a:r>
              <a:endParaRPr lang="ko-KR" altLang="en-US" b="1" dirty="0">
                <a:solidFill>
                  <a:schemeClr val="bg1"/>
                </a:solidFill>
                <a:latin typeface="Pretendard Black" panose="02000503000000020004" pitchFamily="2" charset="-127"/>
                <a:ea typeface="Pretendard Black" panose="02000503000000020004" pitchFamily="2" charset="-127"/>
                <a:cs typeface="Pretendard Black" panose="02000503000000020004" pitchFamily="2" charset="-127"/>
              </a:endParaRPr>
            </a:p>
          </p:txBody>
        </p:sp>
        <p:pic>
          <p:nvPicPr>
            <p:cNvPr id="21" name="그림 20" descr="텍스트이(가) 표시된 사진&#10;&#10;자동 생성된 설명">
              <a:extLst>
                <a:ext uri="{FF2B5EF4-FFF2-40B4-BE49-F238E27FC236}">
                  <a16:creationId xmlns:a16="http://schemas.microsoft.com/office/drawing/2014/main" id="{075C6087-920F-EE9F-7227-A148C19C8D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29" t="12523" r="16735" b="8130"/>
            <a:stretch/>
          </p:blipFill>
          <p:spPr>
            <a:xfrm>
              <a:off x="9022255" y="6365239"/>
              <a:ext cx="2881746" cy="466387"/>
            </a:xfrm>
            <a:prstGeom prst="rect">
              <a:avLst/>
            </a:prstGeom>
            <a:grpFill/>
          </p:spPr>
        </p:pic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E190879B-905D-9B65-A7E0-30CE88823F77}"/>
              </a:ext>
            </a:extLst>
          </p:cNvPr>
          <p:cNvSpPr/>
          <p:nvPr/>
        </p:nvSpPr>
        <p:spPr>
          <a:xfrm>
            <a:off x="287999" y="288000"/>
            <a:ext cx="11616617" cy="51417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1A66F6-C61F-8154-FCCD-D381169E6E6D}"/>
              </a:ext>
            </a:extLst>
          </p:cNvPr>
          <p:cNvSpPr txBox="1"/>
          <p:nvPr/>
        </p:nvSpPr>
        <p:spPr>
          <a:xfrm>
            <a:off x="375178" y="314256"/>
            <a:ext cx="13195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선택 정렬</a:t>
            </a:r>
            <a:endParaRPr lang="en-US" altLang="ko-KR" sz="2400" b="1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4366DD-71D3-7E87-D436-AE9FBC5F95F5}"/>
              </a:ext>
            </a:extLst>
          </p:cNvPr>
          <p:cNvSpPr txBox="1"/>
          <p:nvPr/>
        </p:nvSpPr>
        <p:spPr>
          <a:xfrm>
            <a:off x="287999" y="1698067"/>
            <a:ext cx="11616002" cy="38661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선택 정렬 알고리즘은</a:t>
            </a:r>
            <a:r>
              <a:rPr lang="en-US" altLang="ko-KR" sz="32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 </a:t>
            </a:r>
            <a:r>
              <a:rPr lang="ko-KR" altLang="en-US" sz="32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몇 번 연산을 </a:t>
            </a:r>
            <a:r>
              <a:rPr lang="ko-KR" altLang="en-US" sz="3200" dirty="0" err="1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해야할까</a:t>
            </a:r>
            <a:r>
              <a:rPr lang="en-US" altLang="ko-KR" sz="32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?</a:t>
            </a:r>
            <a:endParaRPr lang="en-US" altLang="ko-KR" sz="32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endParaRPr lang="en-US" altLang="ko-KR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가장 큰 값을 찾는 연산</a:t>
            </a:r>
            <a:endParaRPr lang="en-US" altLang="ko-KR" sz="22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800100" lvl="1" indent="-342900">
              <a:lnSpc>
                <a:spcPct val="150000"/>
              </a:lnSpc>
              <a:buFontTx/>
              <a:buChar char="-"/>
            </a:pPr>
            <a:r>
              <a:rPr lang="ko-KR" altLang="en-US" sz="2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크기가 </a:t>
            </a:r>
            <a:r>
              <a:rPr lang="en-US" altLang="ko-KR" sz="2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N</a:t>
            </a:r>
            <a:r>
              <a:rPr lang="ko-KR" altLang="en-US" sz="2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인 배열에서 가장 큰 값을 찾으려면 </a:t>
            </a:r>
            <a:r>
              <a:rPr lang="en-US" altLang="ko-KR" sz="2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N</a:t>
            </a:r>
            <a:r>
              <a:rPr lang="ko-KR" altLang="en-US" sz="2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만큼 </a:t>
            </a:r>
            <a:r>
              <a:rPr lang="ko-KR" altLang="en-US" sz="2200" dirty="0" err="1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연산해야함</a:t>
            </a:r>
            <a:endParaRPr lang="en-US" altLang="ko-KR" sz="22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800100" lvl="1" indent="-342900">
              <a:lnSpc>
                <a:spcPct val="150000"/>
              </a:lnSpc>
              <a:buFontTx/>
              <a:buChar char="-"/>
            </a:pPr>
            <a:r>
              <a:rPr lang="ko-KR" altLang="en-US" sz="2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크기가 </a:t>
            </a:r>
            <a:r>
              <a:rPr lang="en-US" altLang="ko-KR" sz="2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3</a:t>
            </a:r>
            <a:r>
              <a:rPr lang="ko-KR" altLang="en-US" sz="2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인 배열에서 가장 큰 값을 찾으려면 </a:t>
            </a:r>
            <a:r>
              <a:rPr lang="en-US" altLang="ko-KR" sz="2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3</a:t>
            </a:r>
            <a:r>
              <a:rPr lang="ko-KR" altLang="en-US" sz="2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번 연산하면 됨</a:t>
            </a:r>
            <a:endParaRPr lang="en-US" altLang="ko-KR" sz="22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위치를 교환하는 연산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800" dirty="0">
                <a:solidFill>
                  <a:srgbClr val="C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위에 연산들을 </a:t>
            </a:r>
            <a:r>
              <a:rPr lang="en-US" altLang="ko-KR" sz="2800" dirty="0">
                <a:solidFill>
                  <a:srgbClr val="C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N</a:t>
            </a:r>
            <a:r>
              <a:rPr lang="ko-KR" altLang="en-US" sz="2800" dirty="0">
                <a:solidFill>
                  <a:srgbClr val="C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번 반복해야 하니까 대충 </a:t>
            </a:r>
            <a:r>
              <a:rPr lang="en-US" altLang="ko-KR" sz="2800" dirty="0">
                <a:solidFill>
                  <a:srgbClr val="C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N^2 </a:t>
            </a:r>
            <a:r>
              <a:rPr lang="ko-KR" altLang="en-US" sz="2800" dirty="0">
                <a:solidFill>
                  <a:srgbClr val="C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만큼 연산하면 정렬이 됨</a:t>
            </a:r>
            <a:br>
              <a:rPr lang="en-US" altLang="ko-KR" sz="2800" dirty="0">
                <a:solidFill>
                  <a:srgbClr val="C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</a:br>
            <a:r>
              <a:rPr lang="en-US" altLang="ko-KR" sz="1600" dirty="0">
                <a:solidFill>
                  <a:srgbClr val="C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(</a:t>
            </a:r>
            <a:r>
              <a:rPr lang="ko-KR" altLang="en-US" sz="1600" dirty="0" err="1">
                <a:solidFill>
                  <a:srgbClr val="C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시간복잡도의</a:t>
            </a:r>
            <a:r>
              <a:rPr lang="ko-KR" altLang="en-US" sz="1600" dirty="0">
                <a:solidFill>
                  <a:srgbClr val="C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개념을 설명하지 않았기 때문에 대충 설명함</a:t>
            </a:r>
            <a:r>
              <a:rPr lang="en-US" altLang="ko-KR" sz="1600" dirty="0">
                <a:solidFill>
                  <a:srgbClr val="C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.)</a:t>
            </a:r>
          </a:p>
        </p:txBody>
      </p:sp>
    </p:spTree>
    <p:extLst>
      <p:ext uri="{BB962C8B-B14F-4D97-AF65-F5344CB8AC3E}">
        <p14:creationId xmlns:p14="http://schemas.microsoft.com/office/powerpoint/2010/main" val="10821209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>
            <a:extLst>
              <a:ext uri="{FF2B5EF4-FFF2-40B4-BE49-F238E27FC236}">
                <a16:creationId xmlns:a16="http://schemas.microsoft.com/office/drawing/2014/main" id="{39529140-5216-4928-7D60-32640CB035AE}"/>
              </a:ext>
            </a:extLst>
          </p:cNvPr>
          <p:cNvGrpSpPr/>
          <p:nvPr/>
        </p:nvGrpSpPr>
        <p:grpSpPr>
          <a:xfrm>
            <a:off x="0" y="6343821"/>
            <a:ext cx="12191999" cy="514179"/>
            <a:chOff x="0" y="6343821"/>
            <a:chExt cx="12191999" cy="514179"/>
          </a:xfrm>
          <a:solidFill>
            <a:srgbClr val="002060"/>
          </a:solidFill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C762CF6-57F6-F596-38CD-ED66C4E28901}"/>
                </a:ext>
              </a:extLst>
            </p:cNvPr>
            <p:cNvSpPr/>
            <p:nvPr/>
          </p:nvSpPr>
          <p:spPr>
            <a:xfrm>
              <a:off x="0" y="6343821"/>
              <a:ext cx="12191999" cy="5141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D027966-D85B-FE5E-3B1A-57FF08181E67}"/>
                </a:ext>
              </a:extLst>
            </p:cNvPr>
            <p:cNvSpPr txBox="1">
              <a:spLocks/>
            </p:cNvSpPr>
            <p:nvPr/>
          </p:nvSpPr>
          <p:spPr>
            <a:xfrm>
              <a:off x="287999" y="6413766"/>
              <a:ext cx="1493911" cy="369332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latin typeface="Pretendard Black" panose="02000503000000020004" pitchFamily="2" charset="-127"/>
                  <a:ea typeface="Pretendard Black" panose="02000503000000020004" pitchFamily="2" charset="-127"/>
                  <a:cs typeface="Pretendard Black" panose="02000503000000020004" pitchFamily="2" charset="-127"/>
                </a:rPr>
                <a:t>Ted Song</a:t>
              </a:r>
              <a:endParaRPr lang="ko-KR" altLang="en-US" b="1" dirty="0">
                <a:solidFill>
                  <a:schemeClr val="bg1"/>
                </a:solidFill>
                <a:latin typeface="Pretendard Black" panose="02000503000000020004" pitchFamily="2" charset="-127"/>
                <a:ea typeface="Pretendard Black" panose="02000503000000020004" pitchFamily="2" charset="-127"/>
                <a:cs typeface="Pretendard Black" panose="02000503000000020004" pitchFamily="2" charset="-127"/>
              </a:endParaRPr>
            </a:p>
          </p:txBody>
        </p:sp>
        <p:pic>
          <p:nvPicPr>
            <p:cNvPr id="21" name="그림 20" descr="텍스트이(가) 표시된 사진&#10;&#10;자동 생성된 설명">
              <a:extLst>
                <a:ext uri="{FF2B5EF4-FFF2-40B4-BE49-F238E27FC236}">
                  <a16:creationId xmlns:a16="http://schemas.microsoft.com/office/drawing/2014/main" id="{075C6087-920F-EE9F-7227-A148C19C8D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29" t="12523" r="16735" b="8130"/>
            <a:stretch/>
          </p:blipFill>
          <p:spPr>
            <a:xfrm>
              <a:off x="9022255" y="6365239"/>
              <a:ext cx="2881746" cy="466387"/>
            </a:xfrm>
            <a:prstGeom prst="rect">
              <a:avLst/>
            </a:prstGeom>
            <a:grpFill/>
          </p:spPr>
        </p:pic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E190879B-905D-9B65-A7E0-30CE88823F77}"/>
              </a:ext>
            </a:extLst>
          </p:cNvPr>
          <p:cNvSpPr/>
          <p:nvPr/>
        </p:nvSpPr>
        <p:spPr>
          <a:xfrm>
            <a:off x="287999" y="288000"/>
            <a:ext cx="11616617" cy="51417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1A66F6-C61F-8154-FCCD-D381169E6E6D}"/>
              </a:ext>
            </a:extLst>
          </p:cNvPr>
          <p:cNvSpPr txBox="1"/>
          <p:nvPr/>
        </p:nvSpPr>
        <p:spPr>
          <a:xfrm>
            <a:off x="375178" y="314256"/>
            <a:ext cx="13195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버블 정렬</a:t>
            </a:r>
            <a:endParaRPr lang="en-US" altLang="ko-KR" sz="2400" b="1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4FC787E-8A17-F999-376F-D4AC024EDEBB}"/>
              </a:ext>
            </a:extLst>
          </p:cNvPr>
          <p:cNvSpPr txBox="1"/>
          <p:nvPr/>
        </p:nvSpPr>
        <p:spPr>
          <a:xfrm>
            <a:off x="287999" y="1757805"/>
            <a:ext cx="11616002" cy="33423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버블 정렬 알고리즘의 개념</a:t>
            </a:r>
            <a:endParaRPr lang="en-US" altLang="ko-KR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endParaRPr lang="en-US" altLang="ko-KR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200" dirty="0">
                <a:solidFill>
                  <a:srgbClr val="C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서로 인접한 두 원소를 비교해서 필요에 따라 위치를 교환하여 정렬하는 알고리즘</a:t>
            </a:r>
            <a:endParaRPr lang="en-US" altLang="ko-KR" sz="2200" dirty="0">
              <a:solidFill>
                <a:srgbClr val="C00000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선택 정렬이랑 똑같이 제일 큰 원소를 끝자리로 옮기는 작업을 반복한다</a:t>
            </a:r>
            <a:r>
              <a:rPr lang="en-US" altLang="ko-KR" sz="2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2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A[1…N]</a:t>
            </a:r>
            <a:r>
              <a:rPr lang="ko-KR" altLang="en-US" sz="2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배열이 있을 때</a:t>
            </a:r>
            <a:r>
              <a:rPr lang="en-US" altLang="ko-KR" sz="2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 A[1]</a:t>
            </a:r>
            <a:r>
              <a:rPr lang="ko-KR" altLang="en-US" sz="2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와 </a:t>
            </a:r>
            <a:r>
              <a:rPr lang="en-US" altLang="ko-KR" sz="2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A[2]</a:t>
            </a:r>
            <a:r>
              <a:rPr lang="ko-KR" altLang="en-US" sz="2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를 비교해서 </a:t>
            </a:r>
            <a:r>
              <a:rPr lang="en-US" altLang="ko-KR" sz="2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A[1]</a:t>
            </a:r>
            <a:r>
              <a:rPr lang="ko-KR" altLang="en-US" sz="2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이 더 크면 </a:t>
            </a:r>
            <a:r>
              <a:rPr lang="en-US" altLang="ko-KR" sz="2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A[2]</a:t>
            </a:r>
            <a:r>
              <a:rPr lang="ko-KR" altLang="en-US" sz="2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랑 위치를 바꾼다</a:t>
            </a:r>
            <a:r>
              <a:rPr lang="en-US" altLang="ko-KR" sz="2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2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A[2]</a:t>
            </a:r>
            <a:r>
              <a:rPr lang="ko-KR" altLang="en-US" sz="2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와 </a:t>
            </a:r>
            <a:r>
              <a:rPr lang="en-US" altLang="ko-KR" sz="2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A[3]</a:t>
            </a:r>
            <a:r>
              <a:rPr lang="ko-KR" altLang="en-US" sz="2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을 비교해서 </a:t>
            </a:r>
            <a:r>
              <a:rPr lang="en-US" altLang="ko-KR" sz="2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A[2]</a:t>
            </a:r>
            <a:r>
              <a:rPr lang="ko-KR" altLang="en-US" sz="2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가 작으면 위치를 바꾸지 않는다</a:t>
            </a:r>
            <a:r>
              <a:rPr lang="en-US" altLang="ko-KR" sz="2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2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A[3]</a:t>
            </a:r>
            <a:r>
              <a:rPr lang="ko-KR" altLang="en-US" sz="2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과 </a:t>
            </a:r>
            <a:r>
              <a:rPr lang="en-US" altLang="ko-KR" sz="2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A[4]</a:t>
            </a:r>
            <a:r>
              <a:rPr lang="ko-KR" altLang="en-US" sz="2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를 비교해서 </a:t>
            </a:r>
            <a:r>
              <a:rPr lang="en-US" altLang="ko-KR" sz="2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… </a:t>
            </a:r>
            <a:r>
              <a:rPr lang="ko-KR" altLang="en-US" sz="2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이하 생략</a:t>
            </a:r>
            <a:endParaRPr lang="en-US" altLang="ko-KR" sz="22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625025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>
            <a:extLst>
              <a:ext uri="{FF2B5EF4-FFF2-40B4-BE49-F238E27FC236}">
                <a16:creationId xmlns:a16="http://schemas.microsoft.com/office/drawing/2014/main" id="{39529140-5216-4928-7D60-32640CB035AE}"/>
              </a:ext>
            </a:extLst>
          </p:cNvPr>
          <p:cNvGrpSpPr/>
          <p:nvPr/>
        </p:nvGrpSpPr>
        <p:grpSpPr>
          <a:xfrm>
            <a:off x="0" y="6343821"/>
            <a:ext cx="12191999" cy="514179"/>
            <a:chOff x="0" y="6343821"/>
            <a:chExt cx="12191999" cy="514179"/>
          </a:xfrm>
          <a:solidFill>
            <a:srgbClr val="002060"/>
          </a:solidFill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C762CF6-57F6-F596-38CD-ED66C4E28901}"/>
                </a:ext>
              </a:extLst>
            </p:cNvPr>
            <p:cNvSpPr/>
            <p:nvPr/>
          </p:nvSpPr>
          <p:spPr>
            <a:xfrm>
              <a:off x="0" y="6343821"/>
              <a:ext cx="12191999" cy="5141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D027966-D85B-FE5E-3B1A-57FF08181E67}"/>
                </a:ext>
              </a:extLst>
            </p:cNvPr>
            <p:cNvSpPr txBox="1">
              <a:spLocks/>
            </p:cNvSpPr>
            <p:nvPr/>
          </p:nvSpPr>
          <p:spPr>
            <a:xfrm>
              <a:off x="287999" y="6413766"/>
              <a:ext cx="1493911" cy="369332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latin typeface="Pretendard Black" panose="02000503000000020004" pitchFamily="2" charset="-127"/>
                  <a:ea typeface="Pretendard Black" panose="02000503000000020004" pitchFamily="2" charset="-127"/>
                  <a:cs typeface="Pretendard Black" panose="02000503000000020004" pitchFamily="2" charset="-127"/>
                </a:rPr>
                <a:t>Ted Song</a:t>
              </a:r>
              <a:endParaRPr lang="ko-KR" altLang="en-US" b="1" dirty="0">
                <a:solidFill>
                  <a:schemeClr val="bg1"/>
                </a:solidFill>
                <a:latin typeface="Pretendard Black" panose="02000503000000020004" pitchFamily="2" charset="-127"/>
                <a:ea typeface="Pretendard Black" panose="02000503000000020004" pitchFamily="2" charset="-127"/>
                <a:cs typeface="Pretendard Black" panose="02000503000000020004" pitchFamily="2" charset="-127"/>
              </a:endParaRPr>
            </a:p>
          </p:txBody>
        </p:sp>
        <p:pic>
          <p:nvPicPr>
            <p:cNvPr id="21" name="그림 20" descr="텍스트이(가) 표시된 사진&#10;&#10;자동 생성된 설명">
              <a:extLst>
                <a:ext uri="{FF2B5EF4-FFF2-40B4-BE49-F238E27FC236}">
                  <a16:creationId xmlns:a16="http://schemas.microsoft.com/office/drawing/2014/main" id="{075C6087-920F-EE9F-7227-A148C19C8D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29" t="12523" r="16735" b="8130"/>
            <a:stretch/>
          </p:blipFill>
          <p:spPr>
            <a:xfrm>
              <a:off x="9022255" y="6365239"/>
              <a:ext cx="2881746" cy="466387"/>
            </a:xfrm>
            <a:prstGeom prst="rect">
              <a:avLst/>
            </a:prstGeom>
            <a:grpFill/>
          </p:spPr>
        </p:pic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E190879B-905D-9B65-A7E0-30CE88823F77}"/>
              </a:ext>
            </a:extLst>
          </p:cNvPr>
          <p:cNvSpPr/>
          <p:nvPr/>
        </p:nvSpPr>
        <p:spPr>
          <a:xfrm>
            <a:off x="287999" y="288000"/>
            <a:ext cx="11616617" cy="51417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1A66F6-C61F-8154-FCCD-D381169E6E6D}"/>
              </a:ext>
            </a:extLst>
          </p:cNvPr>
          <p:cNvSpPr txBox="1"/>
          <p:nvPr/>
        </p:nvSpPr>
        <p:spPr>
          <a:xfrm>
            <a:off x="375178" y="314256"/>
            <a:ext cx="13195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버블 정렬</a:t>
            </a:r>
            <a:endParaRPr lang="en-US" altLang="ko-KR" sz="2400" b="1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4FC787E-8A17-F999-376F-D4AC024EDEBB}"/>
              </a:ext>
            </a:extLst>
          </p:cNvPr>
          <p:cNvSpPr txBox="1"/>
          <p:nvPr/>
        </p:nvSpPr>
        <p:spPr>
          <a:xfrm>
            <a:off x="287999" y="1128219"/>
            <a:ext cx="116160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버블 정렬 알고리즘의 작동 과정</a:t>
            </a:r>
            <a:endParaRPr lang="en-US" altLang="ko-KR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4057E111-977E-94D4-FD1E-08C64F9BB47F}"/>
              </a:ext>
            </a:extLst>
          </p:cNvPr>
          <p:cNvGrpSpPr/>
          <p:nvPr/>
        </p:nvGrpSpPr>
        <p:grpSpPr>
          <a:xfrm>
            <a:off x="1317245" y="2435738"/>
            <a:ext cx="9557510" cy="2381204"/>
            <a:chOff x="375178" y="2138038"/>
            <a:chExt cx="3085074" cy="76863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A7961851-B093-5EC1-92CF-0CFCEDED84C4}"/>
                </a:ext>
              </a:extLst>
            </p:cNvPr>
            <p:cNvSpPr/>
            <p:nvPr/>
          </p:nvSpPr>
          <p:spPr>
            <a:xfrm>
              <a:off x="375178" y="2392489"/>
              <a:ext cx="514179" cy="514179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dirty="0">
                  <a:solidFill>
                    <a:schemeClr val="tx1"/>
                  </a:solidFill>
                </a:rPr>
                <a:t>8</a:t>
              </a:r>
              <a:endParaRPr lang="ko-KR" altLang="en-US" sz="3200" dirty="0">
                <a:solidFill>
                  <a:schemeClr val="tx1"/>
                </a:solidFill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29DF51C3-D978-FCC9-C0EF-6353EEBC67C8}"/>
                </a:ext>
              </a:extLst>
            </p:cNvPr>
            <p:cNvSpPr/>
            <p:nvPr/>
          </p:nvSpPr>
          <p:spPr>
            <a:xfrm>
              <a:off x="889357" y="2392489"/>
              <a:ext cx="514179" cy="514179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dirty="0">
                  <a:solidFill>
                    <a:schemeClr val="tx1"/>
                  </a:solidFill>
                </a:rPr>
                <a:t>31</a:t>
              </a:r>
              <a:endParaRPr lang="ko-KR" altLang="en-US" sz="3200" dirty="0">
                <a:solidFill>
                  <a:schemeClr val="tx1"/>
                </a:solidFill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CD14310-AFDF-4141-CC35-87B6519925F0}"/>
                </a:ext>
              </a:extLst>
            </p:cNvPr>
            <p:cNvSpPr/>
            <p:nvPr/>
          </p:nvSpPr>
          <p:spPr>
            <a:xfrm>
              <a:off x="1403536" y="2392489"/>
              <a:ext cx="514179" cy="514179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dirty="0">
                  <a:solidFill>
                    <a:schemeClr val="tx1"/>
                  </a:solidFill>
                </a:rPr>
                <a:t>48</a:t>
              </a:r>
              <a:endParaRPr lang="ko-KR" altLang="en-US" sz="3200" dirty="0">
                <a:solidFill>
                  <a:schemeClr val="tx1"/>
                </a:solidFill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944173B3-F679-82FB-1E5E-8B86559E24D4}"/>
                </a:ext>
              </a:extLst>
            </p:cNvPr>
            <p:cNvSpPr/>
            <p:nvPr/>
          </p:nvSpPr>
          <p:spPr>
            <a:xfrm>
              <a:off x="1917715" y="2392489"/>
              <a:ext cx="514179" cy="514179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dirty="0">
                  <a:solidFill>
                    <a:schemeClr val="tx1"/>
                  </a:solidFill>
                </a:rPr>
                <a:t>73</a:t>
              </a:r>
              <a:endParaRPr lang="ko-KR" altLang="en-US" sz="3200" dirty="0">
                <a:solidFill>
                  <a:schemeClr val="tx1"/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8DE3CCA-754D-6649-6BFE-BAEC0353C92A}"/>
                </a:ext>
              </a:extLst>
            </p:cNvPr>
            <p:cNvSpPr/>
            <p:nvPr/>
          </p:nvSpPr>
          <p:spPr>
            <a:xfrm>
              <a:off x="2431894" y="2392489"/>
              <a:ext cx="514179" cy="514179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dirty="0">
                  <a:solidFill>
                    <a:schemeClr val="tx1"/>
                  </a:solidFill>
                </a:rPr>
                <a:t>3</a:t>
              </a:r>
              <a:endParaRPr lang="ko-KR" altLang="en-US" sz="3200" dirty="0">
                <a:solidFill>
                  <a:schemeClr val="tx1"/>
                </a:solidFill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753C7036-C214-A675-DAB6-BD57978F197A}"/>
                </a:ext>
              </a:extLst>
            </p:cNvPr>
            <p:cNvSpPr/>
            <p:nvPr/>
          </p:nvSpPr>
          <p:spPr>
            <a:xfrm>
              <a:off x="2946073" y="2392489"/>
              <a:ext cx="514179" cy="514179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dirty="0">
                  <a:solidFill>
                    <a:schemeClr val="tx1"/>
                  </a:solidFill>
                </a:rPr>
                <a:t>11</a:t>
              </a:r>
              <a:endParaRPr lang="ko-KR" altLang="en-US" sz="3200" dirty="0">
                <a:solidFill>
                  <a:schemeClr val="tx1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AFADFDB-AE36-C7C7-B78C-4C42A03DFC7F}"/>
                </a:ext>
              </a:extLst>
            </p:cNvPr>
            <p:cNvSpPr txBox="1"/>
            <p:nvPr/>
          </p:nvSpPr>
          <p:spPr>
            <a:xfrm>
              <a:off x="1342277" y="2138038"/>
              <a:ext cx="1150877" cy="1688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800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정렬할 배열이 주어진다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397158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>
            <a:extLst>
              <a:ext uri="{FF2B5EF4-FFF2-40B4-BE49-F238E27FC236}">
                <a16:creationId xmlns:a16="http://schemas.microsoft.com/office/drawing/2014/main" id="{39529140-5216-4928-7D60-32640CB035AE}"/>
              </a:ext>
            </a:extLst>
          </p:cNvPr>
          <p:cNvGrpSpPr/>
          <p:nvPr/>
        </p:nvGrpSpPr>
        <p:grpSpPr>
          <a:xfrm>
            <a:off x="0" y="6343821"/>
            <a:ext cx="12191999" cy="514179"/>
            <a:chOff x="0" y="6343821"/>
            <a:chExt cx="12191999" cy="514179"/>
          </a:xfrm>
          <a:solidFill>
            <a:srgbClr val="002060"/>
          </a:solidFill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C762CF6-57F6-F596-38CD-ED66C4E28901}"/>
                </a:ext>
              </a:extLst>
            </p:cNvPr>
            <p:cNvSpPr/>
            <p:nvPr/>
          </p:nvSpPr>
          <p:spPr>
            <a:xfrm>
              <a:off x="0" y="6343821"/>
              <a:ext cx="12191999" cy="5141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D027966-D85B-FE5E-3B1A-57FF08181E67}"/>
                </a:ext>
              </a:extLst>
            </p:cNvPr>
            <p:cNvSpPr txBox="1">
              <a:spLocks/>
            </p:cNvSpPr>
            <p:nvPr/>
          </p:nvSpPr>
          <p:spPr>
            <a:xfrm>
              <a:off x="287999" y="6413766"/>
              <a:ext cx="1493911" cy="369332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latin typeface="Pretendard Black" panose="02000503000000020004" pitchFamily="2" charset="-127"/>
                  <a:ea typeface="Pretendard Black" panose="02000503000000020004" pitchFamily="2" charset="-127"/>
                  <a:cs typeface="Pretendard Black" panose="02000503000000020004" pitchFamily="2" charset="-127"/>
                </a:rPr>
                <a:t>Ted Song</a:t>
              </a:r>
              <a:endParaRPr lang="ko-KR" altLang="en-US" b="1" dirty="0">
                <a:solidFill>
                  <a:schemeClr val="bg1"/>
                </a:solidFill>
                <a:latin typeface="Pretendard Black" panose="02000503000000020004" pitchFamily="2" charset="-127"/>
                <a:ea typeface="Pretendard Black" panose="02000503000000020004" pitchFamily="2" charset="-127"/>
                <a:cs typeface="Pretendard Black" panose="02000503000000020004" pitchFamily="2" charset="-127"/>
              </a:endParaRPr>
            </a:p>
          </p:txBody>
        </p:sp>
        <p:pic>
          <p:nvPicPr>
            <p:cNvPr id="21" name="그림 20" descr="텍스트이(가) 표시된 사진&#10;&#10;자동 생성된 설명">
              <a:extLst>
                <a:ext uri="{FF2B5EF4-FFF2-40B4-BE49-F238E27FC236}">
                  <a16:creationId xmlns:a16="http://schemas.microsoft.com/office/drawing/2014/main" id="{075C6087-920F-EE9F-7227-A148C19C8D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29" t="12523" r="16735" b="8130"/>
            <a:stretch/>
          </p:blipFill>
          <p:spPr>
            <a:xfrm>
              <a:off x="9022255" y="6365239"/>
              <a:ext cx="2881746" cy="466387"/>
            </a:xfrm>
            <a:prstGeom prst="rect">
              <a:avLst/>
            </a:prstGeom>
            <a:grpFill/>
          </p:spPr>
        </p:pic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E190879B-905D-9B65-A7E0-30CE88823F77}"/>
              </a:ext>
            </a:extLst>
          </p:cNvPr>
          <p:cNvSpPr/>
          <p:nvPr/>
        </p:nvSpPr>
        <p:spPr>
          <a:xfrm>
            <a:off x="287999" y="288000"/>
            <a:ext cx="11616617" cy="51417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1A66F6-C61F-8154-FCCD-D381169E6E6D}"/>
              </a:ext>
            </a:extLst>
          </p:cNvPr>
          <p:cNvSpPr txBox="1"/>
          <p:nvPr/>
        </p:nvSpPr>
        <p:spPr>
          <a:xfrm>
            <a:off x="375178" y="314256"/>
            <a:ext cx="13195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버블 정렬</a:t>
            </a:r>
            <a:endParaRPr lang="en-US" altLang="ko-KR" sz="2400" b="1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4FC787E-8A17-F999-376F-D4AC024EDEBB}"/>
              </a:ext>
            </a:extLst>
          </p:cNvPr>
          <p:cNvSpPr txBox="1"/>
          <p:nvPr/>
        </p:nvSpPr>
        <p:spPr>
          <a:xfrm>
            <a:off x="287999" y="1128219"/>
            <a:ext cx="116160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버블 정렬 알고리즘의 작동 과정</a:t>
            </a:r>
            <a:endParaRPr lang="en-US" altLang="ko-KR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4057E111-977E-94D4-FD1E-08C64F9BB47F}"/>
              </a:ext>
            </a:extLst>
          </p:cNvPr>
          <p:cNvGrpSpPr/>
          <p:nvPr/>
        </p:nvGrpSpPr>
        <p:grpSpPr>
          <a:xfrm>
            <a:off x="1317245" y="2435738"/>
            <a:ext cx="9557510" cy="2381204"/>
            <a:chOff x="375178" y="2138038"/>
            <a:chExt cx="3085074" cy="76863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A7961851-B093-5EC1-92CF-0CFCEDED84C4}"/>
                </a:ext>
              </a:extLst>
            </p:cNvPr>
            <p:cNvSpPr/>
            <p:nvPr/>
          </p:nvSpPr>
          <p:spPr>
            <a:xfrm>
              <a:off x="375178" y="2392489"/>
              <a:ext cx="514179" cy="514179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dirty="0">
                  <a:solidFill>
                    <a:schemeClr val="bg1"/>
                  </a:solidFill>
                </a:rPr>
                <a:t>8</a:t>
              </a:r>
              <a:endParaRPr lang="ko-KR" altLang="en-US" sz="3200" dirty="0">
                <a:solidFill>
                  <a:schemeClr val="bg1"/>
                </a:solidFill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29DF51C3-D978-FCC9-C0EF-6353EEBC67C8}"/>
                </a:ext>
              </a:extLst>
            </p:cNvPr>
            <p:cNvSpPr/>
            <p:nvPr/>
          </p:nvSpPr>
          <p:spPr>
            <a:xfrm>
              <a:off x="889357" y="2392489"/>
              <a:ext cx="514179" cy="514179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dirty="0">
                  <a:solidFill>
                    <a:schemeClr val="bg1"/>
                  </a:solidFill>
                </a:rPr>
                <a:t>31</a:t>
              </a:r>
              <a:endParaRPr lang="ko-KR" altLang="en-US" sz="3200" dirty="0">
                <a:solidFill>
                  <a:schemeClr val="bg1"/>
                </a:solidFill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CD14310-AFDF-4141-CC35-87B6519925F0}"/>
                </a:ext>
              </a:extLst>
            </p:cNvPr>
            <p:cNvSpPr/>
            <p:nvPr/>
          </p:nvSpPr>
          <p:spPr>
            <a:xfrm>
              <a:off x="1403536" y="2392489"/>
              <a:ext cx="514179" cy="514179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dirty="0">
                  <a:solidFill>
                    <a:schemeClr val="tx1"/>
                  </a:solidFill>
                </a:rPr>
                <a:t>48</a:t>
              </a:r>
              <a:endParaRPr lang="ko-KR" altLang="en-US" sz="3200" dirty="0">
                <a:solidFill>
                  <a:schemeClr val="tx1"/>
                </a:solidFill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944173B3-F679-82FB-1E5E-8B86559E24D4}"/>
                </a:ext>
              </a:extLst>
            </p:cNvPr>
            <p:cNvSpPr/>
            <p:nvPr/>
          </p:nvSpPr>
          <p:spPr>
            <a:xfrm>
              <a:off x="1917715" y="2392489"/>
              <a:ext cx="514179" cy="514179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dirty="0">
                  <a:solidFill>
                    <a:schemeClr val="tx1"/>
                  </a:solidFill>
                </a:rPr>
                <a:t>73</a:t>
              </a:r>
              <a:endParaRPr lang="ko-KR" altLang="en-US" sz="3200" dirty="0">
                <a:solidFill>
                  <a:schemeClr val="tx1"/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8DE3CCA-754D-6649-6BFE-BAEC0353C92A}"/>
                </a:ext>
              </a:extLst>
            </p:cNvPr>
            <p:cNvSpPr/>
            <p:nvPr/>
          </p:nvSpPr>
          <p:spPr>
            <a:xfrm>
              <a:off x="2431894" y="2392489"/>
              <a:ext cx="514179" cy="514179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dirty="0">
                  <a:solidFill>
                    <a:schemeClr val="tx1"/>
                  </a:solidFill>
                </a:rPr>
                <a:t>3</a:t>
              </a:r>
              <a:endParaRPr lang="ko-KR" altLang="en-US" sz="3200" dirty="0">
                <a:solidFill>
                  <a:schemeClr val="tx1"/>
                </a:solidFill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753C7036-C214-A675-DAB6-BD57978F197A}"/>
                </a:ext>
              </a:extLst>
            </p:cNvPr>
            <p:cNvSpPr/>
            <p:nvPr/>
          </p:nvSpPr>
          <p:spPr>
            <a:xfrm>
              <a:off x="2946073" y="2392489"/>
              <a:ext cx="514179" cy="514179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dirty="0">
                  <a:solidFill>
                    <a:schemeClr val="tx1"/>
                  </a:solidFill>
                </a:rPr>
                <a:t>11</a:t>
              </a:r>
              <a:endParaRPr lang="ko-KR" altLang="en-US" sz="3200" dirty="0">
                <a:solidFill>
                  <a:schemeClr val="tx1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AFADFDB-AE36-C7C7-B78C-4C42A03DFC7F}"/>
                </a:ext>
              </a:extLst>
            </p:cNvPr>
            <p:cNvSpPr txBox="1"/>
            <p:nvPr/>
          </p:nvSpPr>
          <p:spPr>
            <a:xfrm>
              <a:off x="962480" y="2138038"/>
              <a:ext cx="1910471" cy="1688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800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왼쪽부터 시작해 이웃한 쌍들을 비교한다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724858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ED7B6607-DC26-7876-61C9-3D978CFD45C1}"/>
              </a:ext>
            </a:extLst>
          </p:cNvPr>
          <p:cNvSpPr/>
          <p:nvPr/>
        </p:nvSpPr>
        <p:spPr>
          <a:xfrm>
            <a:off x="287999" y="288000"/>
            <a:ext cx="11616617" cy="51417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8D8FDA3-4B72-4203-1240-3C83820A8ED4}"/>
              </a:ext>
            </a:extLst>
          </p:cNvPr>
          <p:cNvSpPr txBox="1"/>
          <p:nvPr/>
        </p:nvSpPr>
        <p:spPr>
          <a:xfrm>
            <a:off x="375178" y="314256"/>
            <a:ext cx="14067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Content</a:t>
            </a:r>
            <a:endParaRPr lang="ko-KR" altLang="en-US" sz="2400" b="1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B1F9299-8EA7-F217-8561-2BA1BC1A7B95}"/>
              </a:ext>
            </a:extLst>
          </p:cNvPr>
          <p:cNvGrpSpPr/>
          <p:nvPr/>
        </p:nvGrpSpPr>
        <p:grpSpPr>
          <a:xfrm>
            <a:off x="561701" y="2645046"/>
            <a:ext cx="11068593" cy="828540"/>
            <a:chOff x="561704" y="4646111"/>
            <a:chExt cx="11068593" cy="1402994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5F8CA102-7904-9DB0-A690-D6E4EBEC3CEC}"/>
                </a:ext>
              </a:extLst>
            </p:cNvPr>
            <p:cNvSpPr/>
            <p:nvPr/>
          </p:nvSpPr>
          <p:spPr>
            <a:xfrm>
              <a:off x="561704" y="4646111"/>
              <a:ext cx="11068593" cy="140299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200" dirty="0">
                <a:solidFill>
                  <a:sysClr val="windowText" lastClr="000000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2D59269-5D3C-80AB-88CE-9899D78B73C8}"/>
                </a:ext>
              </a:extLst>
            </p:cNvPr>
            <p:cNvSpPr txBox="1"/>
            <p:nvPr/>
          </p:nvSpPr>
          <p:spPr>
            <a:xfrm>
              <a:off x="746431" y="4982791"/>
              <a:ext cx="1228221" cy="7296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버블 정렬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0A7E923-BD2A-50BF-9B93-C1FA3758EB9A}"/>
              </a:ext>
            </a:extLst>
          </p:cNvPr>
          <p:cNvGrpSpPr/>
          <p:nvPr/>
        </p:nvGrpSpPr>
        <p:grpSpPr>
          <a:xfrm>
            <a:off x="561701" y="1516730"/>
            <a:ext cx="11068593" cy="828540"/>
            <a:chOff x="561704" y="4646111"/>
            <a:chExt cx="11068593" cy="140299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08455AB2-2450-A328-A540-AD1BC806B9E8}"/>
                </a:ext>
              </a:extLst>
            </p:cNvPr>
            <p:cNvSpPr/>
            <p:nvPr/>
          </p:nvSpPr>
          <p:spPr>
            <a:xfrm>
              <a:off x="561704" y="4646111"/>
              <a:ext cx="11068593" cy="140299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200" dirty="0">
                <a:solidFill>
                  <a:sysClr val="windowText" lastClr="000000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DAA8F4B-2DAB-DBD9-D898-DF07BC86DE10}"/>
                </a:ext>
              </a:extLst>
            </p:cNvPr>
            <p:cNvSpPr txBox="1"/>
            <p:nvPr/>
          </p:nvSpPr>
          <p:spPr>
            <a:xfrm>
              <a:off x="746431" y="4982791"/>
              <a:ext cx="1228221" cy="7296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선택 정렬</a:t>
              </a: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259305DD-62CC-43F1-949B-DC2BA66E4D2F}"/>
              </a:ext>
            </a:extLst>
          </p:cNvPr>
          <p:cNvGrpSpPr/>
          <p:nvPr/>
        </p:nvGrpSpPr>
        <p:grpSpPr>
          <a:xfrm>
            <a:off x="0" y="6343821"/>
            <a:ext cx="12191999" cy="514179"/>
            <a:chOff x="0" y="6343821"/>
            <a:chExt cx="12191999" cy="514179"/>
          </a:xfrm>
          <a:solidFill>
            <a:srgbClr val="002060"/>
          </a:solidFill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91AB6E54-D6AF-A657-7425-658AB21736A1}"/>
                </a:ext>
              </a:extLst>
            </p:cNvPr>
            <p:cNvSpPr/>
            <p:nvPr/>
          </p:nvSpPr>
          <p:spPr>
            <a:xfrm>
              <a:off x="0" y="6343821"/>
              <a:ext cx="12191999" cy="5141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B45F9DA-D811-78B9-4353-A9011774697A}"/>
                </a:ext>
              </a:extLst>
            </p:cNvPr>
            <p:cNvSpPr txBox="1">
              <a:spLocks/>
            </p:cNvSpPr>
            <p:nvPr/>
          </p:nvSpPr>
          <p:spPr>
            <a:xfrm>
              <a:off x="287999" y="6413766"/>
              <a:ext cx="1493911" cy="369332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latin typeface="Pretendard Black" panose="02000503000000020004" pitchFamily="2" charset="-127"/>
                  <a:ea typeface="Pretendard Black" panose="02000503000000020004" pitchFamily="2" charset="-127"/>
                  <a:cs typeface="Pretendard Black" panose="02000503000000020004" pitchFamily="2" charset="-127"/>
                </a:rPr>
                <a:t>Ted Song</a:t>
              </a:r>
              <a:endParaRPr lang="ko-KR" altLang="en-US" b="1" dirty="0">
                <a:solidFill>
                  <a:schemeClr val="bg1"/>
                </a:solidFill>
                <a:latin typeface="Pretendard Black" panose="02000503000000020004" pitchFamily="2" charset="-127"/>
                <a:ea typeface="Pretendard Black" panose="02000503000000020004" pitchFamily="2" charset="-127"/>
                <a:cs typeface="Pretendard Black" panose="02000503000000020004" pitchFamily="2" charset="-127"/>
              </a:endParaRPr>
            </a:p>
          </p:txBody>
        </p:sp>
        <p:pic>
          <p:nvPicPr>
            <p:cNvPr id="23" name="그림 22" descr="텍스트이(가) 표시된 사진&#10;&#10;자동 생성된 설명">
              <a:extLst>
                <a:ext uri="{FF2B5EF4-FFF2-40B4-BE49-F238E27FC236}">
                  <a16:creationId xmlns:a16="http://schemas.microsoft.com/office/drawing/2014/main" id="{28C46AA7-6ED2-193B-EB2D-20320860AE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29" t="12523" r="16735" b="8130"/>
            <a:stretch/>
          </p:blipFill>
          <p:spPr>
            <a:xfrm>
              <a:off x="9022255" y="6365239"/>
              <a:ext cx="2881746" cy="466387"/>
            </a:xfrm>
            <a:prstGeom prst="rect">
              <a:avLst/>
            </a:prstGeom>
            <a:grpFill/>
          </p:spPr>
        </p:pic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9EFF146E-1841-4F05-C346-A7FE5EF4FE8D}"/>
              </a:ext>
            </a:extLst>
          </p:cNvPr>
          <p:cNvGrpSpPr/>
          <p:nvPr/>
        </p:nvGrpSpPr>
        <p:grpSpPr>
          <a:xfrm>
            <a:off x="561701" y="3773362"/>
            <a:ext cx="11068593" cy="828540"/>
            <a:chOff x="561704" y="4646111"/>
            <a:chExt cx="11068593" cy="1402994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3281FD86-C072-596B-4F5E-5767F2577405}"/>
                </a:ext>
              </a:extLst>
            </p:cNvPr>
            <p:cNvSpPr/>
            <p:nvPr/>
          </p:nvSpPr>
          <p:spPr>
            <a:xfrm>
              <a:off x="561704" y="4646111"/>
              <a:ext cx="11068593" cy="140299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200" dirty="0">
                <a:solidFill>
                  <a:sysClr val="windowText" lastClr="000000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DC6DE4A-1382-BD74-B2C3-893BC17CC19F}"/>
                </a:ext>
              </a:extLst>
            </p:cNvPr>
            <p:cNvSpPr txBox="1"/>
            <p:nvPr/>
          </p:nvSpPr>
          <p:spPr>
            <a:xfrm>
              <a:off x="746431" y="4982791"/>
              <a:ext cx="1228221" cy="7296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삽입 정렬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0BD102F7-8904-451E-28BF-F48C48510C1C}"/>
              </a:ext>
            </a:extLst>
          </p:cNvPr>
          <p:cNvGrpSpPr/>
          <p:nvPr/>
        </p:nvGrpSpPr>
        <p:grpSpPr>
          <a:xfrm>
            <a:off x="561701" y="4800729"/>
            <a:ext cx="11068593" cy="828540"/>
            <a:chOff x="561704" y="4646111"/>
            <a:chExt cx="11068593" cy="1402994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6519B459-8209-BDE3-DD1F-74E550D86066}"/>
                </a:ext>
              </a:extLst>
            </p:cNvPr>
            <p:cNvSpPr/>
            <p:nvPr/>
          </p:nvSpPr>
          <p:spPr>
            <a:xfrm>
              <a:off x="561704" y="4646111"/>
              <a:ext cx="11068593" cy="140299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200" dirty="0">
                <a:solidFill>
                  <a:sysClr val="windowText" lastClr="000000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35FB051-CFED-1228-5CB4-1198AA44AE19}"/>
                </a:ext>
              </a:extLst>
            </p:cNvPr>
            <p:cNvSpPr txBox="1"/>
            <p:nvPr/>
          </p:nvSpPr>
          <p:spPr>
            <a:xfrm>
              <a:off x="746431" y="4982791"/>
              <a:ext cx="3558988" cy="7296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 err="1"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파이썬으로</a:t>
              </a:r>
              <a:r>
                <a:rPr lang="ko-KR" altLang="en-US" sz="2200" dirty="0"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 정렬 알고리즘 구현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597818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>
            <a:extLst>
              <a:ext uri="{FF2B5EF4-FFF2-40B4-BE49-F238E27FC236}">
                <a16:creationId xmlns:a16="http://schemas.microsoft.com/office/drawing/2014/main" id="{39529140-5216-4928-7D60-32640CB035AE}"/>
              </a:ext>
            </a:extLst>
          </p:cNvPr>
          <p:cNvGrpSpPr/>
          <p:nvPr/>
        </p:nvGrpSpPr>
        <p:grpSpPr>
          <a:xfrm>
            <a:off x="0" y="6343821"/>
            <a:ext cx="12191999" cy="514179"/>
            <a:chOff x="0" y="6343821"/>
            <a:chExt cx="12191999" cy="514179"/>
          </a:xfrm>
          <a:solidFill>
            <a:srgbClr val="002060"/>
          </a:solidFill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C762CF6-57F6-F596-38CD-ED66C4E28901}"/>
                </a:ext>
              </a:extLst>
            </p:cNvPr>
            <p:cNvSpPr/>
            <p:nvPr/>
          </p:nvSpPr>
          <p:spPr>
            <a:xfrm>
              <a:off x="0" y="6343821"/>
              <a:ext cx="12191999" cy="5141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D027966-D85B-FE5E-3B1A-57FF08181E67}"/>
                </a:ext>
              </a:extLst>
            </p:cNvPr>
            <p:cNvSpPr txBox="1">
              <a:spLocks/>
            </p:cNvSpPr>
            <p:nvPr/>
          </p:nvSpPr>
          <p:spPr>
            <a:xfrm>
              <a:off x="287999" y="6413766"/>
              <a:ext cx="1493911" cy="369332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latin typeface="Pretendard Black" panose="02000503000000020004" pitchFamily="2" charset="-127"/>
                  <a:ea typeface="Pretendard Black" panose="02000503000000020004" pitchFamily="2" charset="-127"/>
                  <a:cs typeface="Pretendard Black" panose="02000503000000020004" pitchFamily="2" charset="-127"/>
                </a:rPr>
                <a:t>Ted Song</a:t>
              </a:r>
              <a:endParaRPr lang="ko-KR" altLang="en-US" b="1" dirty="0">
                <a:solidFill>
                  <a:schemeClr val="bg1"/>
                </a:solidFill>
                <a:latin typeface="Pretendard Black" panose="02000503000000020004" pitchFamily="2" charset="-127"/>
                <a:ea typeface="Pretendard Black" panose="02000503000000020004" pitchFamily="2" charset="-127"/>
                <a:cs typeface="Pretendard Black" panose="02000503000000020004" pitchFamily="2" charset="-127"/>
              </a:endParaRPr>
            </a:p>
          </p:txBody>
        </p:sp>
        <p:pic>
          <p:nvPicPr>
            <p:cNvPr id="21" name="그림 20" descr="텍스트이(가) 표시된 사진&#10;&#10;자동 생성된 설명">
              <a:extLst>
                <a:ext uri="{FF2B5EF4-FFF2-40B4-BE49-F238E27FC236}">
                  <a16:creationId xmlns:a16="http://schemas.microsoft.com/office/drawing/2014/main" id="{075C6087-920F-EE9F-7227-A148C19C8D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29" t="12523" r="16735" b="8130"/>
            <a:stretch/>
          </p:blipFill>
          <p:spPr>
            <a:xfrm>
              <a:off x="9022255" y="6365239"/>
              <a:ext cx="2881746" cy="466387"/>
            </a:xfrm>
            <a:prstGeom prst="rect">
              <a:avLst/>
            </a:prstGeom>
            <a:grpFill/>
          </p:spPr>
        </p:pic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E190879B-905D-9B65-A7E0-30CE88823F77}"/>
              </a:ext>
            </a:extLst>
          </p:cNvPr>
          <p:cNvSpPr/>
          <p:nvPr/>
        </p:nvSpPr>
        <p:spPr>
          <a:xfrm>
            <a:off x="287999" y="288000"/>
            <a:ext cx="11616617" cy="51417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1A66F6-C61F-8154-FCCD-D381169E6E6D}"/>
              </a:ext>
            </a:extLst>
          </p:cNvPr>
          <p:cNvSpPr txBox="1"/>
          <p:nvPr/>
        </p:nvSpPr>
        <p:spPr>
          <a:xfrm>
            <a:off x="375178" y="314256"/>
            <a:ext cx="13195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버블 정렬</a:t>
            </a:r>
            <a:endParaRPr lang="en-US" altLang="ko-KR" sz="2400" b="1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4FC787E-8A17-F999-376F-D4AC024EDEBB}"/>
              </a:ext>
            </a:extLst>
          </p:cNvPr>
          <p:cNvSpPr txBox="1"/>
          <p:nvPr/>
        </p:nvSpPr>
        <p:spPr>
          <a:xfrm>
            <a:off x="287999" y="1128219"/>
            <a:ext cx="116160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버블 정렬 알고리즘의 작동 과정</a:t>
            </a:r>
            <a:endParaRPr lang="en-US" altLang="ko-KR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4057E111-977E-94D4-FD1E-08C64F9BB47F}"/>
              </a:ext>
            </a:extLst>
          </p:cNvPr>
          <p:cNvGrpSpPr/>
          <p:nvPr/>
        </p:nvGrpSpPr>
        <p:grpSpPr>
          <a:xfrm>
            <a:off x="1317245" y="2435738"/>
            <a:ext cx="9557510" cy="2381204"/>
            <a:chOff x="375178" y="2138038"/>
            <a:chExt cx="3085074" cy="76863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A7961851-B093-5EC1-92CF-0CFCEDED84C4}"/>
                </a:ext>
              </a:extLst>
            </p:cNvPr>
            <p:cNvSpPr/>
            <p:nvPr/>
          </p:nvSpPr>
          <p:spPr>
            <a:xfrm>
              <a:off x="375178" y="2392489"/>
              <a:ext cx="514179" cy="514179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dirty="0">
                  <a:solidFill>
                    <a:schemeClr val="tx1"/>
                  </a:solidFill>
                </a:rPr>
                <a:t>8</a:t>
              </a:r>
              <a:endParaRPr lang="ko-KR" altLang="en-US" sz="3200" dirty="0">
                <a:solidFill>
                  <a:schemeClr val="tx1"/>
                </a:solidFill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29DF51C3-D978-FCC9-C0EF-6353EEBC67C8}"/>
                </a:ext>
              </a:extLst>
            </p:cNvPr>
            <p:cNvSpPr/>
            <p:nvPr/>
          </p:nvSpPr>
          <p:spPr>
            <a:xfrm>
              <a:off x="889357" y="2392489"/>
              <a:ext cx="514179" cy="514179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dirty="0">
                  <a:solidFill>
                    <a:schemeClr val="bg1"/>
                  </a:solidFill>
                </a:rPr>
                <a:t>31</a:t>
              </a:r>
              <a:endParaRPr lang="ko-KR" altLang="en-US" sz="3200" dirty="0">
                <a:solidFill>
                  <a:schemeClr val="bg1"/>
                </a:solidFill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CD14310-AFDF-4141-CC35-87B6519925F0}"/>
                </a:ext>
              </a:extLst>
            </p:cNvPr>
            <p:cNvSpPr/>
            <p:nvPr/>
          </p:nvSpPr>
          <p:spPr>
            <a:xfrm>
              <a:off x="1403536" y="2392489"/>
              <a:ext cx="514179" cy="514179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dirty="0">
                  <a:solidFill>
                    <a:schemeClr val="bg1"/>
                  </a:solidFill>
                </a:rPr>
                <a:t>48</a:t>
              </a:r>
              <a:endParaRPr lang="ko-KR" altLang="en-US" sz="3200" dirty="0">
                <a:solidFill>
                  <a:schemeClr val="bg1"/>
                </a:solidFill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944173B3-F679-82FB-1E5E-8B86559E24D4}"/>
                </a:ext>
              </a:extLst>
            </p:cNvPr>
            <p:cNvSpPr/>
            <p:nvPr/>
          </p:nvSpPr>
          <p:spPr>
            <a:xfrm>
              <a:off x="1917715" y="2392489"/>
              <a:ext cx="514179" cy="514179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dirty="0">
                  <a:solidFill>
                    <a:schemeClr val="tx1"/>
                  </a:solidFill>
                </a:rPr>
                <a:t>73</a:t>
              </a:r>
              <a:endParaRPr lang="ko-KR" altLang="en-US" sz="3200" dirty="0">
                <a:solidFill>
                  <a:schemeClr val="tx1"/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8DE3CCA-754D-6649-6BFE-BAEC0353C92A}"/>
                </a:ext>
              </a:extLst>
            </p:cNvPr>
            <p:cNvSpPr/>
            <p:nvPr/>
          </p:nvSpPr>
          <p:spPr>
            <a:xfrm>
              <a:off x="2431894" y="2392489"/>
              <a:ext cx="514179" cy="514179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dirty="0">
                  <a:solidFill>
                    <a:schemeClr val="tx1"/>
                  </a:solidFill>
                </a:rPr>
                <a:t>3</a:t>
              </a:r>
              <a:endParaRPr lang="ko-KR" altLang="en-US" sz="3200" dirty="0">
                <a:solidFill>
                  <a:schemeClr val="tx1"/>
                </a:solidFill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753C7036-C214-A675-DAB6-BD57978F197A}"/>
                </a:ext>
              </a:extLst>
            </p:cNvPr>
            <p:cNvSpPr/>
            <p:nvPr/>
          </p:nvSpPr>
          <p:spPr>
            <a:xfrm>
              <a:off x="2946073" y="2392489"/>
              <a:ext cx="514179" cy="514179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dirty="0">
                  <a:solidFill>
                    <a:schemeClr val="tx1"/>
                  </a:solidFill>
                </a:rPr>
                <a:t>11</a:t>
              </a:r>
              <a:endParaRPr lang="ko-KR" altLang="en-US" sz="3200" dirty="0">
                <a:solidFill>
                  <a:schemeClr val="tx1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AFADFDB-AE36-C7C7-B78C-4C42A03DFC7F}"/>
                </a:ext>
              </a:extLst>
            </p:cNvPr>
            <p:cNvSpPr txBox="1"/>
            <p:nvPr/>
          </p:nvSpPr>
          <p:spPr>
            <a:xfrm>
              <a:off x="962480" y="2138038"/>
              <a:ext cx="1910471" cy="1688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800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왼쪽부터 시작해 이웃한 쌍들을 비교한다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834318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>
            <a:extLst>
              <a:ext uri="{FF2B5EF4-FFF2-40B4-BE49-F238E27FC236}">
                <a16:creationId xmlns:a16="http://schemas.microsoft.com/office/drawing/2014/main" id="{39529140-5216-4928-7D60-32640CB035AE}"/>
              </a:ext>
            </a:extLst>
          </p:cNvPr>
          <p:cNvGrpSpPr/>
          <p:nvPr/>
        </p:nvGrpSpPr>
        <p:grpSpPr>
          <a:xfrm>
            <a:off x="0" y="6343821"/>
            <a:ext cx="12191999" cy="514179"/>
            <a:chOff x="0" y="6343821"/>
            <a:chExt cx="12191999" cy="514179"/>
          </a:xfrm>
          <a:solidFill>
            <a:srgbClr val="002060"/>
          </a:solidFill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C762CF6-57F6-F596-38CD-ED66C4E28901}"/>
                </a:ext>
              </a:extLst>
            </p:cNvPr>
            <p:cNvSpPr/>
            <p:nvPr/>
          </p:nvSpPr>
          <p:spPr>
            <a:xfrm>
              <a:off x="0" y="6343821"/>
              <a:ext cx="12191999" cy="5141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D027966-D85B-FE5E-3B1A-57FF08181E67}"/>
                </a:ext>
              </a:extLst>
            </p:cNvPr>
            <p:cNvSpPr txBox="1">
              <a:spLocks/>
            </p:cNvSpPr>
            <p:nvPr/>
          </p:nvSpPr>
          <p:spPr>
            <a:xfrm>
              <a:off x="287999" y="6413766"/>
              <a:ext cx="1493911" cy="369332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latin typeface="Pretendard Black" panose="02000503000000020004" pitchFamily="2" charset="-127"/>
                  <a:ea typeface="Pretendard Black" panose="02000503000000020004" pitchFamily="2" charset="-127"/>
                  <a:cs typeface="Pretendard Black" panose="02000503000000020004" pitchFamily="2" charset="-127"/>
                </a:rPr>
                <a:t>Ted Song</a:t>
              </a:r>
              <a:endParaRPr lang="ko-KR" altLang="en-US" b="1" dirty="0">
                <a:solidFill>
                  <a:schemeClr val="bg1"/>
                </a:solidFill>
                <a:latin typeface="Pretendard Black" panose="02000503000000020004" pitchFamily="2" charset="-127"/>
                <a:ea typeface="Pretendard Black" panose="02000503000000020004" pitchFamily="2" charset="-127"/>
                <a:cs typeface="Pretendard Black" panose="02000503000000020004" pitchFamily="2" charset="-127"/>
              </a:endParaRPr>
            </a:p>
          </p:txBody>
        </p:sp>
        <p:pic>
          <p:nvPicPr>
            <p:cNvPr id="21" name="그림 20" descr="텍스트이(가) 표시된 사진&#10;&#10;자동 생성된 설명">
              <a:extLst>
                <a:ext uri="{FF2B5EF4-FFF2-40B4-BE49-F238E27FC236}">
                  <a16:creationId xmlns:a16="http://schemas.microsoft.com/office/drawing/2014/main" id="{075C6087-920F-EE9F-7227-A148C19C8D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29" t="12523" r="16735" b="8130"/>
            <a:stretch/>
          </p:blipFill>
          <p:spPr>
            <a:xfrm>
              <a:off x="9022255" y="6365239"/>
              <a:ext cx="2881746" cy="466387"/>
            </a:xfrm>
            <a:prstGeom prst="rect">
              <a:avLst/>
            </a:prstGeom>
            <a:grpFill/>
          </p:spPr>
        </p:pic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E190879B-905D-9B65-A7E0-30CE88823F77}"/>
              </a:ext>
            </a:extLst>
          </p:cNvPr>
          <p:cNvSpPr/>
          <p:nvPr/>
        </p:nvSpPr>
        <p:spPr>
          <a:xfrm>
            <a:off x="287999" y="288000"/>
            <a:ext cx="11616617" cy="51417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1A66F6-C61F-8154-FCCD-D381169E6E6D}"/>
              </a:ext>
            </a:extLst>
          </p:cNvPr>
          <p:cNvSpPr txBox="1"/>
          <p:nvPr/>
        </p:nvSpPr>
        <p:spPr>
          <a:xfrm>
            <a:off x="375178" y="314256"/>
            <a:ext cx="13195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버블 정렬</a:t>
            </a:r>
            <a:endParaRPr lang="en-US" altLang="ko-KR" sz="2400" b="1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4FC787E-8A17-F999-376F-D4AC024EDEBB}"/>
              </a:ext>
            </a:extLst>
          </p:cNvPr>
          <p:cNvSpPr txBox="1"/>
          <p:nvPr/>
        </p:nvSpPr>
        <p:spPr>
          <a:xfrm>
            <a:off x="287999" y="1128219"/>
            <a:ext cx="116160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버블 정렬 알고리즘의 작동 과정</a:t>
            </a:r>
            <a:endParaRPr lang="en-US" altLang="ko-KR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4057E111-977E-94D4-FD1E-08C64F9BB47F}"/>
              </a:ext>
            </a:extLst>
          </p:cNvPr>
          <p:cNvGrpSpPr/>
          <p:nvPr/>
        </p:nvGrpSpPr>
        <p:grpSpPr>
          <a:xfrm>
            <a:off x="1317245" y="2435738"/>
            <a:ext cx="9557510" cy="2381204"/>
            <a:chOff x="375178" y="2138038"/>
            <a:chExt cx="3085074" cy="76863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A7961851-B093-5EC1-92CF-0CFCEDED84C4}"/>
                </a:ext>
              </a:extLst>
            </p:cNvPr>
            <p:cNvSpPr/>
            <p:nvPr/>
          </p:nvSpPr>
          <p:spPr>
            <a:xfrm>
              <a:off x="375178" y="2392489"/>
              <a:ext cx="514179" cy="514179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dirty="0">
                  <a:solidFill>
                    <a:schemeClr val="tx1"/>
                  </a:solidFill>
                </a:rPr>
                <a:t>8</a:t>
              </a:r>
              <a:endParaRPr lang="ko-KR" altLang="en-US" sz="3200" dirty="0">
                <a:solidFill>
                  <a:schemeClr val="tx1"/>
                </a:solidFill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29DF51C3-D978-FCC9-C0EF-6353EEBC67C8}"/>
                </a:ext>
              </a:extLst>
            </p:cNvPr>
            <p:cNvSpPr/>
            <p:nvPr/>
          </p:nvSpPr>
          <p:spPr>
            <a:xfrm>
              <a:off x="889357" y="2392489"/>
              <a:ext cx="514179" cy="514179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dirty="0">
                  <a:solidFill>
                    <a:schemeClr val="tx1"/>
                  </a:solidFill>
                </a:rPr>
                <a:t>31</a:t>
              </a:r>
              <a:endParaRPr lang="ko-KR" altLang="en-US" sz="3200" dirty="0">
                <a:solidFill>
                  <a:schemeClr val="tx1"/>
                </a:solidFill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CD14310-AFDF-4141-CC35-87B6519925F0}"/>
                </a:ext>
              </a:extLst>
            </p:cNvPr>
            <p:cNvSpPr/>
            <p:nvPr/>
          </p:nvSpPr>
          <p:spPr>
            <a:xfrm>
              <a:off x="1403536" y="2392489"/>
              <a:ext cx="514179" cy="514179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dirty="0">
                  <a:solidFill>
                    <a:schemeClr val="bg1"/>
                  </a:solidFill>
                </a:rPr>
                <a:t>48</a:t>
              </a:r>
              <a:endParaRPr lang="ko-KR" altLang="en-US" sz="3200" dirty="0">
                <a:solidFill>
                  <a:schemeClr val="bg1"/>
                </a:solidFill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944173B3-F679-82FB-1E5E-8B86559E24D4}"/>
                </a:ext>
              </a:extLst>
            </p:cNvPr>
            <p:cNvSpPr/>
            <p:nvPr/>
          </p:nvSpPr>
          <p:spPr>
            <a:xfrm>
              <a:off x="1917715" y="2392489"/>
              <a:ext cx="514179" cy="514179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dirty="0">
                  <a:solidFill>
                    <a:schemeClr val="bg1"/>
                  </a:solidFill>
                </a:rPr>
                <a:t>73</a:t>
              </a:r>
              <a:endParaRPr lang="ko-KR" altLang="en-US" sz="3200" dirty="0">
                <a:solidFill>
                  <a:schemeClr val="bg1"/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8DE3CCA-754D-6649-6BFE-BAEC0353C92A}"/>
                </a:ext>
              </a:extLst>
            </p:cNvPr>
            <p:cNvSpPr/>
            <p:nvPr/>
          </p:nvSpPr>
          <p:spPr>
            <a:xfrm>
              <a:off x="2431894" y="2392489"/>
              <a:ext cx="514179" cy="514179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dirty="0">
                  <a:solidFill>
                    <a:schemeClr val="tx1"/>
                  </a:solidFill>
                </a:rPr>
                <a:t>3</a:t>
              </a:r>
              <a:endParaRPr lang="ko-KR" altLang="en-US" sz="3200" dirty="0">
                <a:solidFill>
                  <a:schemeClr val="tx1"/>
                </a:solidFill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753C7036-C214-A675-DAB6-BD57978F197A}"/>
                </a:ext>
              </a:extLst>
            </p:cNvPr>
            <p:cNvSpPr/>
            <p:nvPr/>
          </p:nvSpPr>
          <p:spPr>
            <a:xfrm>
              <a:off x="2946073" y="2392489"/>
              <a:ext cx="514179" cy="514179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dirty="0">
                  <a:solidFill>
                    <a:schemeClr val="tx1"/>
                  </a:solidFill>
                </a:rPr>
                <a:t>11</a:t>
              </a:r>
              <a:endParaRPr lang="ko-KR" altLang="en-US" sz="3200" dirty="0">
                <a:solidFill>
                  <a:schemeClr val="tx1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AFADFDB-AE36-C7C7-B78C-4C42A03DFC7F}"/>
                </a:ext>
              </a:extLst>
            </p:cNvPr>
            <p:cNvSpPr txBox="1"/>
            <p:nvPr/>
          </p:nvSpPr>
          <p:spPr>
            <a:xfrm>
              <a:off x="962480" y="2138038"/>
              <a:ext cx="1910471" cy="1688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800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왼쪽부터 시작해 이웃한 쌍들을 비교한다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612924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>
            <a:extLst>
              <a:ext uri="{FF2B5EF4-FFF2-40B4-BE49-F238E27FC236}">
                <a16:creationId xmlns:a16="http://schemas.microsoft.com/office/drawing/2014/main" id="{39529140-5216-4928-7D60-32640CB035AE}"/>
              </a:ext>
            </a:extLst>
          </p:cNvPr>
          <p:cNvGrpSpPr/>
          <p:nvPr/>
        </p:nvGrpSpPr>
        <p:grpSpPr>
          <a:xfrm>
            <a:off x="0" y="6343821"/>
            <a:ext cx="12191999" cy="514179"/>
            <a:chOff x="0" y="6343821"/>
            <a:chExt cx="12191999" cy="514179"/>
          </a:xfrm>
          <a:solidFill>
            <a:srgbClr val="002060"/>
          </a:solidFill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C762CF6-57F6-F596-38CD-ED66C4E28901}"/>
                </a:ext>
              </a:extLst>
            </p:cNvPr>
            <p:cNvSpPr/>
            <p:nvPr/>
          </p:nvSpPr>
          <p:spPr>
            <a:xfrm>
              <a:off x="0" y="6343821"/>
              <a:ext cx="12191999" cy="5141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D027966-D85B-FE5E-3B1A-57FF08181E67}"/>
                </a:ext>
              </a:extLst>
            </p:cNvPr>
            <p:cNvSpPr txBox="1">
              <a:spLocks/>
            </p:cNvSpPr>
            <p:nvPr/>
          </p:nvSpPr>
          <p:spPr>
            <a:xfrm>
              <a:off x="287999" y="6413766"/>
              <a:ext cx="1493911" cy="369332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latin typeface="Pretendard Black" panose="02000503000000020004" pitchFamily="2" charset="-127"/>
                  <a:ea typeface="Pretendard Black" panose="02000503000000020004" pitchFamily="2" charset="-127"/>
                  <a:cs typeface="Pretendard Black" panose="02000503000000020004" pitchFamily="2" charset="-127"/>
                </a:rPr>
                <a:t>Ted Song</a:t>
              </a:r>
              <a:endParaRPr lang="ko-KR" altLang="en-US" b="1" dirty="0">
                <a:solidFill>
                  <a:schemeClr val="bg1"/>
                </a:solidFill>
                <a:latin typeface="Pretendard Black" panose="02000503000000020004" pitchFamily="2" charset="-127"/>
                <a:ea typeface="Pretendard Black" panose="02000503000000020004" pitchFamily="2" charset="-127"/>
                <a:cs typeface="Pretendard Black" panose="02000503000000020004" pitchFamily="2" charset="-127"/>
              </a:endParaRPr>
            </a:p>
          </p:txBody>
        </p:sp>
        <p:pic>
          <p:nvPicPr>
            <p:cNvPr id="21" name="그림 20" descr="텍스트이(가) 표시된 사진&#10;&#10;자동 생성된 설명">
              <a:extLst>
                <a:ext uri="{FF2B5EF4-FFF2-40B4-BE49-F238E27FC236}">
                  <a16:creationId xmlns:a16="http://schemas.microsoft.com/office/drawing/2014/main" id="{075C6087-920F-EE9F-7227-A148C19C8D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29" t="12523" r="16735" b="8130"/>
            <a:stretch/>
          </p:blipFill>
          <p:spPr>
            <a:xfrm>
              <a:off x="9022255" y="6365239"/>
              <a:ext cx="2881746" cy="466387"/>
            </a:xfrm>
            <a:prstGeom prst="rect">
              <a:avLst/>
            </a:prstGeom>
            <a:grpFill/>
          </p:spPr>
        </p:pic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E190879B-905D-9B65-A7E0-30CE88823F77}"/>
              </a:ext>
            </a:extLst>
          </p:cNvPr>
          <p:cNvSpPr/>
          <p:nvPr/>
        </p:nvSpPr>
        <p:spPr>
          <a:xfrm>
            <a:off x="287999" y="288000"/>
            <a:ext cx="11616617" cy="51417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1A66F6-C61F-8154-FCCD-D381169E6E6D}"/>
              </a:ext>
            </a:extLst>
          </p:cNvPr>
          <p:cNvSpPr txBox="1"/>
          <p:nvPr/>
        </p:nvSpPr>
        <p:spPr>
          <a:xfrm>
            <a:off x="375178" y="314256"/>
            <a:ext cx="13195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버블 정렬</a:t>
            </a:r>
            <a:endParaRPr lang="en-US" altLang="ko-KR" sz="2400" b="1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4FC787E-8A17-F999-376F-D4AC024EDEBB}"/>
              </a:ext>
            </a:extLst>
          </p:cNvPr>
          <p:cNvSpPr txBox="1"/>
          <p:nvPr/>
        </p:nvSpPr>
        <p:spPr>
          <a:xfrm>
            <a:off x="287999" y="1128219"/>
            <a:ext cx="116160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버블 정렬 알고리즘의 작동 과정</a:t>
            </a:r>
            <a:endParaRPr lang="en-US" altLang="ko-KR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4057E111-977E-94D4-FD1E-08C64F9BB47F}"/>
              </a:ext>
            </a:extLst>
          </p:cNvPr>
          <p:cNvGrpSpPr/>
          <p:nvPr/>
        </p:nvGrpSpPr>
        <p:grpSpPr>
          <a:xfrm>
            <a:off x="1317245" y="2435738"/>
            <a:ext cx="9557510" cy="2381204"/>
            <a:chOff x="375178" y="2138038"/>
            <a:chExt cx="3085074" cy="76863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A7961851-B093-5EC1-92CF-0CFCEDED84C4}"/>
                </a:ext>
              </a:extLst>
            </p:cNvPr>
            <p:cNvSpPr/>
            <p:nvPr/>
          </p:nvSpPr>
          <p:spPr>
            <a:xfrm>
              <a:off x="375178" y="2392489"/>
              <a:ext cx="514179" cy="514179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dirty="0">
                  <a:solidFill>
                    <a:schemeClr val="tx1"/>
                  </a:solidFill>
                </a:rPr>
                <a:t>8</a:t>
              </a:r>
              <a:endParaRPr lang="ko-KR" altLang="en-US" sz="3200" dirty="0">
                <a:solidFill>
                  <a:schemeClr val="tx1"/>
                </a:solidFill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29DF51C3-D978-FCC9-C0EF-6353EEBC67C8}"/>
                </a:ext>
              </a:extLst>
            </p:cNvPr>
            <p:cNvSpPr/>
            <p:nvPr/>
          </p:nvSpPr>
          <p:spPr>
            <a:xfrm>
              <a:off x="889357" y="2392489"/>
              <a:ext cx="514179" cy="514179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dirty="0">
                  <a:solidFill>
                    <a:schemeClr val="tx1"/>
                  </a:solidFill>
                </a:rPr>
                <a:t>31</a:t>
              </a:r>
              <a:endParaRPr lang="ko-KR" altLang="en-US" sz="3200" dirty="0">
                <a:solidFill>
                  <a:schemeClr val="tx1"/>
                </a:solidFill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CD14310-AFDF-4141-CC35-87B6519925F0}"/>
                </a:ext>
              </a:extLst>
            </p:cNvPr>
            <p:cNvSpPr/>
            <p:nvPr/>
          </p:nvSpPr>
          <p:spPr>
            <a:xfrm>
              <a:off x="1403536" y="2392489"/>
              <a:ext cx="514179" cy="514179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dirty="0">
                  <a:solidFill>
                    <a:schemeClr val="tx1"/>
                  </a:solidFill>
                </a:rPr>
                <a:t>48</a:t>
              </a:r>
              <a:endParaRPr lang="ko-KR" altLang="en-US" sz="3200" dirty="0">
                <a:solidFill>
                  <a:schemeClr val="tx1"/>
                </a:solidFill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944173B3-F679-82FB-1E5E-8B86559E24D4}"/>
                </a:ext>
              </a:extLst>
            </p:cNvPr>
            <p:cNvSpPr/>
            <p:nvPr/>
          </p:nvSpPr>
          <p:spPr>
            <a:xfrm>
              <a:off x="1917715" y="2392489"/>
              <a:ext cx="514179" cy="514179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dirty="0">
                  <a:solidFill>
                    <a:schemeClr val="bg1"/>
                  </a:solidFill>
                </a:rPr>
                <a:t>73</a:t>
              </a:r>
              <a:endParaRPr lang="ko-KR" altLang="en-US" sz="3200" dirty="0">
                <a:solidFill>
                  <a:schemeClr val="bg1"/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8DE3CCA-754D-6649-6BFE-BAEC0353C92A}"/>
                </a:ext>
              </a:extLst>
            </p:cNvPr>
            <p:cNvSpPr/>
            <p:nvPr/>
          </p:nvSpPr>
          <p:spPr>
            <a:xfrm>
              <a:off x="2431894" y="2392489"/>
              <a:ext cx="514179" cy="514179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dirty="0">
                  <a:solidFill>
                    <a:schemeClr val="bg1"/>
                  </a:solidFill>
                </a:rPr>
                <a:t>3</a:t>
              </a:r>
              <a:endParaRPr lang="ko-KR" altLang="en-US" sz="3200" dirty="0">
                <a:solidFill>
                  <a:schemeClr val="bg1"/>
                </a:solidFill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753C7036-C214-A675-DAB6-BD57978F197A}"/>
                </a:ext>
              </a:extLst>
            </p:cNvPr>
            <p:cNvSpPr/>
            <p:nvPr/>
          </p:nvSpPr>
          <p:spPr>
            <a:xfrm>
              <a:off x="2946073" y="2392489"/>
              <a:ext cx="514179" cy="514179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dirty="0">
                  <a:solidFill>
                    <a:schemeClr val="tx1"/>
                  </a:solidFill>
                </a:rPr>
                <a:t>11</a:t>
              </a:r>
              <a:endParaRPr lang="ko-KR" altLang="en-US" sz="3200" dirty="0">
                <a:solidFill>
                  <a:schemeClr val="tx1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AFADFDB-AE36-C7C7-B78C-4C42A03DFC7F}"/>
                </a:ext>
              </a:extLst>
            </p:cNvPr>
            <p:cNvSpPr txBox="1"/>
            <p:nvPr/>
          </p:nvSpPr>
          <p:spPr>
            <a:xfrm>
              <a:off x="503778" y="2138038"/>
              <a:ext cx="2827882" cy="1688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800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비교했을 때</a:t>
              </a:r>
              <a:r>
                <a:rPr lang="en-US" altLang="ko-KR" sz="2800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, </a:t>
              </a:r>
              <a:r>
                <a:rPr lang="ko-KR" altLang="en-US" sz="2800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왼쪽 값이 오른쪽보다 크다면 서로 자리를 바꾼다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832002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>
            <a:extLst>
              <a:ext uri="{FF2B5EF4-FFF2-40B4-BE49-F238E27FC236}">
                <a16:creationId xmlns:a16="http://schemas.microsoft.com/office/drawing/2014/main" id="{39529140-5216-4928-7D60-32640CB035AE}"/>
              </a:ext>
            </a:extLst>
          </p:cNvPr>
          <p:cNvGrpSpPr/>
          <p:nvPr/>
        </p:nvGrpSpPr>
        <p:grpSpPr>
          <a:xfrm>
            <a:off x="0" y="6343821"/>
            <a:ext cx="12191999" cy="514179"/>
            <a:chOff x="0" y="6343821"/>
            <a:chExt cx="12191999" cy="514179"/>
          </a:xfrm>
          <a:solidFill>
            <a:srgbClr val="002060"/>
          </a:solidFill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C762CF6-57F6-F596-38CD-ED66C4E28901}"/>
                </a:ext>
              </a:extLst>
            </p:cNvPr>
            <p:cNvSpPr/>
            <p:nvPr/>
          </p:nvSpPr>
          <p:spPr>
            <a:xfrm>
              <a:off x="0" y="6343821"/>
              <a:ext cx="12191999" cy="5141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D027966-D85B-FE5E-3B1A-57FF08181E67}"/>
                </a:ext>
              </a:extLst>
            </p:cNvPr>
            <p:cNvSpPr txBox="1">
              <a:spLocks/>
            </p:cNvSpPr>
            <p:nvPr/>
          </p:nvSpPr>
          <p:spPr>
            <a:xfrm>
              <a:off x="287999" y="6413766"/>
              <a:ext cx="1493911" cy="369332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latin typeface="Pretendard Black" panose="02000503000000020004" pitchFamily="2" charset="-127"/>
                  <a:ea typeface="Pretendard Black" panose="02000503000000020004" pitchFamily="2" charset="-127"/>
                  <a:cs typeface="Pretendard Black" panose="02000503000000020004" pitchFamily="2" charset="-127"/>
                </a:rPr>
                <a:t>Ted Song</a:t>
              </a:r>
              <a:endParaRPr lang="ko-KR" altLang="en-US" b="1" dirty="0">
                <a:solidFill>
                  <a:schemeClr val="bg1"/>
                </a:solidFill>
                <a:latin typeface="Pretendard Black" panose="02000503000000020004" pitchFamily="2" charset="-127"/>
                <a:ea typeface="Pretendard Black" panose="02000503000000020004" pitchFamily="2" charset="-127"/>
                <a:cs typeface="Pretendard Black" panose="02000503000000020004" pitchFamily="2" charset="-127"/>
              </a:endParaRPr>
            </a:p>
          </p:txBody>
        </p:sp>
        <p:pic>
          <p:nvPicPr>
            <p:cNvPr id="21" name="그림 20" descr="텍스트이(가) 표시된 사진&#10;&#10;자동 생성된 설명">
              <a:extLst>
                <a:ext uri="{FF2B5EF4-FFF2-40B4-BE49-F238E27FC236}">
                  <a16:creationId xmlns:a16="http://schemas.microsoft.com/office/drawing/2014/main" id="{075C6087-920F-EE9F-7227-A148C19C8D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29" t="12523" r="16735" b="8130"/>
            <a:stretch/>
          </p:blipFill>
          <p:spPr>
            <a:xfrm>
              <a:off x="9022255" y="6365239"/>
              <a:ext cx="2881746" cy="466387"/>
            </a:xfrm>
            <a:prstGeom prst="rect">
              <a:avLst/>
            </a:prstGeom>
            <a:grpFill/>
          </p:spPr>
        </p:pic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E190879B-905D-9B65-A7E0-30CE88823F77}"/>
              </a:ext>
            </a:extLst>
          </p:cNvPr>
          <p:cNvSpPr/>
          <p:nvPr/>
        </p:nvSpPr>
        <p:spPr>
          <a:xfrm>
            <a:off x="287999" y="288000"/>
            <a:ext cx="11616617" cy="51417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1A66F6-C61F-8154-FCCD-D381169E6E6D}"/>
              </a:ext>
            </a:extLst>
          </p:cNvPr>
          <p:cNvSpPr txBox="1"/>
          <p:nvPr/>
        </p:nvSpPr>
        <p:spPr>
          <a:xfrm>
            <a:off x="375178" y="314256"/>
            <a:ext cx="13195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버블 정렬</a:t>
            </a:r>
            <a:endParaRPr lang="en-US" altLang="ko-KR" sz="2400" b="1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4FC787E-8A17-F999-376F-D4AC024EDEBB}"/>
              </a:ext>
            </a:extLst>
          </p:cNvPr>
          <p:cNvSpPr txBox="1"/>
          <p:nvPr/>
        </p:nvSpPr>
        <p:spPr>
          <a:xfrm>
            <a:off x="287999" y="1128219"/>
            <a:ext cx="116160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버블 정렬 알고리즘의 작동 과정</a:t>
            </a:r>
            <a:endParaRPr lang="en-US" altLang="ko-KR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4057E111-977E-94D4-FD1E-08C64F9BB47F}"/>
              </a:ext>
            </a:extLst>
          </p:cNvPr>
          <p:cNvGrpSpPr/>
          <p:nvPr/>
        </p:nvGrpSpPr>
        <p:grpSpPr>
          <a:xfrm>
            <a:off x="1317245" y="2435738"/>
            <a:ext cx="9557510" cy="2381204"/>
            <a:chOff x="375178" y="2138038"/>
            <a:chExt cx="3085074" cy="76863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A7961851-B093-5EC1-92CF-0CFCEDED84C4}"/>
                </a:ext>
              </a:extLst>
            </p:cNvPr>
            <p:cNvSpPr/>
            <p:nvPr/>
          </p:nvSpPr>
          <p:spPr>
            <a:xfrm>
              <a:off x="375178" y="2392489"/>
              <a:ext cx="514179" cy="514179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dirty="0">
                  <a:solidFill>
                    <a:schemeClr val="tx1"/>
                  </a:solidFill>
                </a:rPr>
                <a:t>8</a:t>
              </a:r>
              <a:endParaRPr lang="ko-KR" altLang="en-US" sz="3200" dirty="0">
                <a:solidFill>
                  <a:schemeClr val="tx1"/>
                </a:solidFill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29DF51C3-D978-FCC9-C0EF-6353EEBC67C8}"/>
                </a:ext>
              </a:extLst>
            </p:cNvPr>
            <p:cNvSpPr/>
            <p:nvPr/>
          </p:nvSpPr>
          <p:spPr>
            <a:xfrm>
              <a:off x="889357" y="2392489"/>
              <a:ext cx="514179" cy="514179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dirty="0">
                  <a:solidFill>
                    <a:schemeClr val="tx1"/>
                  </a:solidFill>
                </a:rPr>
                <a:t>31</a:t>
              </a:r>
              <a:endParaRPr lang="ko-KR" altLang="en-US" sz="3200" dirty="0">
                <a:solidFill>
                  <a:schemeClr val="tx1"/>
                </a:solidFill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CD14310-AFDF-4141-CC35-87B6519925F0}"/>
                </a:ext>
              </a:extLst>
            </p:cNvPr>
            <p:cNvSpPr/>
            <p:nvPr/>
          </p:nvSpPr>
          <p:spPr>
            <a:xfrm>
              <a:off x="1403536" y="2392489"/>
              <a:ext cx="514179" cy="514179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dirty="0">
                  <a:solidFill>
                    <a:schemeClr val="tx1"/>
                  </a:solidFill>
                </a:rPr>
                <a:t>48</a:t>
              </a:r>
              <a:endParaRPr lang="ko-KR" altLang="en-US" sz="3200" dirty="0">
                <a:solidFill>
                  <a:schemeClr val="tx1"/>
                </a:solidFill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944173B3-F679-82FB-1E5E-8B86559E24D4}"/>
                </a:ext>
              </a:extLst>
            </p:cNvPr>
            <p:cNvSpPr/>
            <p:nvPr/>
          </p:nvSpPr>
          <p:spPr>
            <a:xfrm>
              <a:off x="1917715" y="2392489"/>
              <a:ext cx="514179" cy="514179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dirty="0">
                  <a:solidFill>
                    <a:schemeClr val="bg1"/>
                  </a:solidFill>
                </a:rPr>
                <a:t>3</a:t>
              </a:r>
              <a:endParaRPr lang="ko-KR" altLang="en-US" sz="3200" dirty="0">
                <a:solidFill>
                  <a:schemeClr val="bg1"/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8DE3CCA-754D-6649-6BFE-BAEC0353C92A}"/>
                </a:ext>
              </a:extLst>
            </p:cNvPr>
            <p:cNvSpPr/>
            <p:nvPr/>
          </p:nvSpPr>
          <p:spPr>
            <a:xfrm>
              <a:off x="2431894" y="2392489"/>
              <a:ext cx="514179" cy="514179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dirty="0">
                  <a:solidFill>
                    <a:schemeClr val="bg1"/>
                  </a:solidFill>
                </a:rPr>
                <a:t>73</a:t>
              </a:r>
              <a:endParaRPr lang="ko-KR" altLang="en-US" sz="3200" dirty="0">
                <a:solidFill>
                  <a:schemeClr val="bg1"/>
                </a:solidFill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753C7036-C214-A675-DAB6-BD57978F197A}"/>
                </a:ext>
              </a:extLst>
            </p:cNvPr>
            <p:cNvSpPr/>
            <p:nvPr/>
          </p:nvSpPr>
          <p:spPr>
            <a:xfrm>
              <a:off x="2946073" y="2392489"/>
              <a:ext cx="514179" cy="514179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dirty="0">
                  <a:solidFill>
                    <a:schemeClr val="tx1"/>
                  </a:solidFill>
                </a:rPr>
                <a:t>11</a:t>
              </a:r>
              <a:endParaRPr lang="ko-KR" altLang="en-US" sz="3200" dirty="0">
                <a:solidFill>
                  <a:schemeClr val="tx1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AFADFDB-AE36-C7C7-B78C-4C42A03DFC7F}"/>
                </a:ext>
              </a:extLst>
            </p:cNvPr>
            <p:cNvSpPr txBox="1"/>
            <p:nvPr/>
          </p:nvSpPr>
          <p:spPr>
            <a:xfrm>
              <a:off x="503778" y="2138038"/>
              <a:ext cx="2827882" cy="1688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800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비교했을 때</a:t>
              </a:r>
              <a:r>
                <a:rPr lang="en-US" altLang="ko-KR" sz="2800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, </a:t>
              </a:r>
              <a:r>
                <a:rPr lang="ko-KR" altLang="en-US" sz="2800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왼쪽 값이 오른쪽보다 크다면 서로 자리를 바꾼다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565998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>
            <a:extLst>
              <a:ext uri="{FF2B5EF4-FFF2-40B4-BE49-F238E27FC236}">
                <a16:creationId xmlns:a16="http://schemas.microsoft.com/office/drawing/2014/main" id="{39529140-5216-4928-7D60-32640CB035AE}"/>
              </a:ext>
            </a:extLst>
          </p:cNvPr>
          <p:cNvGrpSpPr/>
          <p:nvPr/>
        </p:nvGrpSpPr>
        <p:grpSpPr>
          <a:xfrm>
            <a:off x="0" y="6343821"/>
            <a:ext cx="12191999" cy="514179"/>
            <a:chOff x="0" y="6343821"/>
            <a:chExt cx="12191999" cy="514179"/>
          </a:xfrm>
          <a:solidFill>
            <a:srgbClr val="002060"/>
          </a:solidFill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C762CF6-57F6-F596-38CD-ED66C4E28901}"/>
                </a:ext>
              </a:extLst>
            </p:cNvPr>
            <p:cNvSpPr/>
            <p:nvPr/>
          </p:nvSpPr>
          <p:spPr>
            <a:xfrm>
              <a:off x="0" y="6343821"/>
              <a:ext cx="12191999" cy="5141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D027966-D85B-FE5E-3B1A-57FF08181E67}"/>
                </a:ext>
              </a:extLst>
            </p:cNvPr>
            <p:cNvSpPr txBox="1">
              <a:spLocks/>
            </p:cNvSpPr>
            <p:nvPr/>
          </p:nvSpPr>
          <p:spPr>
            <a:xfrm>
              <a:off x="287999" y="6413766"/>
              <a:ext cx="1493911" cy="369332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latin typeface="Pretendard Black" panose="02000503000000020004" pitchFamily="2" charset="-127"/>
                  <a:ea typeface="Pretendard Black" panose="02000503000000020004" pitchFamily="2" charset="-127"/>
                  <a:cs typeface="Pretendard Black" panose="02000503000000020004" pitchFamily="2" charset="-127"/>
                </a:rPr>
                <a:t>Ted Song</a:t>
              </a:r>
              <a:endParaRPr lang="ko-KR" altLang="en-US" b="1" dirty="0">
                <a:solidFill>
                  <a:schemeClr val="bg1"/>
                </a:solidFill>
                <a:latin typeface="Pretendard Black" panose="02000503000000020004" pitchFamily="2" charset="-127"/>
                <a:ea typeface="Pretendard Black" panose="02000503000000020004" pitchFamily="2" charset="-127"/>
                <a:cs typeface="Pretendard Black" panose="02000503000000020004" pitchFamily="2" charset="-127"/>
              </a:endParaRPr>
            </a:p>
          </p:txBody>
        </p:sp>
        <p:pic>
          <p:nvPicPr>
            <p:cNvPr id="21" name="그림 20" descr="텍스트이(가) 표시된 사진&#10;&#10;자동 생성된 설명">
              <a:extLst>
                <a:ext uri="{FF2B5EF4-FFF2-40B4-BE49-F238E27FC236}">
                  <a16:creationId xmlns:a16="http://schemas.microsoft.com/office/drawing/2014/main" id="{075C6087-920F-EE9F-7227-A148C19C8D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29" t="12523" r="16735" b="8130"/>
            <a:stretch/>
          </p:blipFill>
          <p:spPr>
            <a:xfrm>
              <a:off x="9022255" y="6365239"/>
              <a:ext cx="2881746" cy="466387"/>
            </a:xfrm>
            <a:prstGeom prst="rect">
              <a:avLst/>
            </a:prstGeom>
            <a:grpFill/>
          </p:spPr>
        </p:pic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E190879B-905D-9B65-A7E0-30CE88823F77}"/>
              </a:ext>
            </a:extLst>
          </p:cNvPr>
          <p:cNvSpPr/>
          <p:nvPr/>
        </p:nvSpPr>
        <p:spPr>
          <a:xfrm>
            <a:off x="287999" y="288000"/>
            <a:ext cx="11616617" cy="51417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1A66F6-C61F-8154-FCCD-D381169E6E6D}"/>
              </a:ext>
            </a:extLst>
          </p:cNvPr>
          <p:cNvSpPr txBox="1"/>
          <p:nvPr/>
        </p:nvSpPr>
        <p:spPr>
          <a:xfrm>
            <a:off x="375178" y="314256"/>
            <a:ext cx="13195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버블 정렬</a:t>
            </a:r>
            <a:endParaRPr lang="en-US" altLang="ko-KR" sz="2400" b="1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4FC787E-8A17-F999-376F-D4AC024EDEBB}"/>
              </a:ext>
            </a:extLst>
          </p:cNvPr>
          <p:cNvSpPr txBox="1"/>
          <p:nvPr/>
        </p:nvSpPr>
        <p:spPr>
          <a:xfrm>
            <a:off x="287999" y="1128219"/>
            <a:ext cx="116160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버블 정렬 알고리즘의 작동 과정</a:t>
            </a:r>
            <a:endParaRPr lang="en-US" altLang="ko-KR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4057E111-977E-94D4-FD1E-08C64F9BB47F}"/>
              </a:ext>
            </a:extLst>
          </p:cNvPr>
          <p:cNvGrpSpPr/>
          <p:nvPr/>
        </p:nvGrpSpPr>
        <p:grpSpPr>
          <a:xfrm>
            <a:off x="1317245" y="2435738"/>
            <a:ext cx="9557510" cy="2381204"/>
            <a:chOff x="375178" y="2138038"/>
            <a:chExt cx="3085074" cy="76863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A7961851-B093-5EC1-92CF-0CFCEDED84C4}"/>
                </a:ext>
              </a:extLst>
            </p:cNvPr>
            <p:cNvSpPr/>
            <p:nvPr/>
          </p:nvSpPr>
          <p:spPr>
            <a:xfrm>
              <a:off x="375178" y="2392489"/>
              <a:ext cx="514179" cy="514179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dirty="0">
                  <a:solidFill>
                    <a:schemeClr val="tx1"/>
                  </a:solidFill>
                </a:rPr>
                <a:t>8</a:t>
              </a:r>
              <a:endParaRPr lang="ko-KR" altLang="en-US" sz="3200" dirty="0">
                <a:solidFill>
                  <a:schemeClr val="tx1"/>
                </a:solidFill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29DF51C3-D978-FCC9-C0EF-6353EEBC67C8}"/>
                </a:ext>
              </a:extLst>
            </p:cNvPr>
            <p:cNvSpPr/>
            <p:nvPr/>
          </p:nvSpPr>
          <p:spPr>
            <a:xfrm>
              <a:off x="889357" y="2392489"/>
              <a:ext cx="514179" cy="514179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dirty="0">
                  <a:solidFill>
                    <a:schemeClr val="tx1"/>
                  </a:solidFill>
                </a:rPr>
                <a:t>31</a:t>
              </a:r>
              <a:endParaRPr lang="ko-KR" altLang="en-US" sz="3200" dirty="0">
                <a:solidFill>
                  <a:schemeClr val="tx1"/>
                </a:solidFill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CD14310-AFDF-4141-CC35-87B6519925F0}"/>
                </a:ext>
              </a:extLst>
            </p:cNvPr>
            <p:cNvSpPr/>
            <p:nvPr/>
          </p:nvSpPr>
          <p:spPr>
            <a:xfrm>
              <a:off x="1403536" y="2392489"/>
              <a:ext cx="514179" cy="514179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dirty="0">
                  <a:solidFill>
                    <a:schemeClr val="tx1"/>
                  </a:solidFill>
                </a:rPr>
                <a:t>48</a:t>
              </a:r>
              <a:endParaRPr lang="ko-KR" altLang="en-US" sz="3200" dirty="0">
                <a:solidFill>
                  <a:schemeClr val="tx1"/>
                </a:solidFill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944173B3-F679-82FB-1E5E-8B86559E24D4}"/>
                </a:ext>
              </a:extLst>
            </p:cNvPr>
            <p:cNvSpPr/>
            <p:nvPr/>
          </p:nvSpPr>
          <p:spPr>
            <a:xfrm>
              <a:off x="1917715" y="2392489"/>
              <a:ext cx="514179" cy="514179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dirty="0">
                  <a:solidFill>
                    <a:schemeClr val="tx1"/>
                  </a:solidFill>
                </a:rPr>
                <a:t>3</a:t>
              </a:r>
              <a:endParaRPr lang="ko-KR" altLang="en-US" sz="3200" dirty="0">
                <a:solidFill>
                  <a:schemeClr val="tx1"/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8DE3CCA-754D-6649-6BFE-BAEC0353C92A}"/>
                </a:ext>
              </a:extLst>
            </p:cNvPr>
            <p:cNvSpPr/>
            <p:nvPr/>
          </p:nvSpPr>
          <p:spPr>
            <a:xfrm>
              <a:off x="2431894" y="2392489"/>
              <a:ext cx="514179" cy="514179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dirty="0">
                  <a:solidFill>
                    <a:schemeClr val="bg1"/>
                  </a:solidFill>
                </a:rPr>
                <a:t>73</a:t>
              </a:r>
              <a:endParaRPr lang="ko-KR" altLang="en-US" sz="3200" dirty="0">
                <a:solidFill>
                  <a:schemeClr val="bg1"/>
                </a:solidFill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753C7036-C214-A675-DAB6-BD57978F197A}"/>
                </a:ext>
              </a:extLst>
            </p:cNvPr>
            <p:cNvSpPr/>
            <p:nvPr/>
          </p:nvSpPr>
          <p:spPr>
            <a:xfrm>
              <a:off x="2946073" y="2392489"/>
              <a:ext cx="514179" cy="514179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dirty="0">
                  <a:solidFill>
                    <a:schemeClr val="bg1"/>
                  </a:solidFill>
                </a:rPr>
                <a:t>11</a:t>
              </a:r>
              <a:endParaRPr lang="ko-KR" altLang="en-US" sz="3200" dirty="0">
                <a:solidFill>
                  <a:schemeClr val="bg1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AFADFDB-AE36-C7C7-B78C-4C42A03DFC7F}"/>
                </a:ext>
              </a:extLst>
            </p:cNvPr>
            <p:cNvSpPr txBox="1"/>
            <p:nvPr/>
          </p:nvSpPr>
          <p:spPr>
            <a:xfrm>
              <a:off x="977748" y="2138038"/>
              <a:ext cx="1879942" cy="1688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800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왼쪽부터 시작해 이웃한 쌍들을 비교한다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284797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>
            <a:extLst>
              <a:ext uri="{FF2B5EF4-FFF2-40B4-BE49-F238E27FC236}">
                <a16:creationId xmlns:a16="http://schemas.microsoft.com/office/drawing/2014/main" id="{39529140-5216-4928-7D60-32640CB035AE}"/>
              </a:ext>
            </a:extLst>
          </p:cNvPr>
          <p:cNvGrpSpPr/>
          <p:nvPr/>
        </p:nvGrpSpPr>
        <p:grpSpPr>
          <a:xfrm>
            <a:off x="0" y="6343821"/>
            <a:ext cx="12191999" cy="514179"/>
            <a:chOff x="0" y="6343821"/>
            <a:chExt cx="12191999" cy="514179"/>
          </a:xfrm>
          <a:solidFill>
            <a:srgbClr val="002060"/>
          </a:solidFill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C762CF6-57F6-F596-38CD-ED66C4E28901}"/>
                </a:ext>
              </a:extLst>
            </p:cNvPr>
            <p:cNvSpPr/>
            <p:nvPr/>
          </p:nvSpPr>
          <p:spPr>
            <a:xfrm>
              <a:off x="0" y="6343821"/>
              <a:ext cx="12191999" cy="5141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D027966-D85B-FE5E-3B1A-57FF08181E67}"/>
                </a:ext>
              </a:extLst>
            </p:cNvPr>
            <p:cNvSpPr txBox="1">
              <a:spLocks/>
            </p:cNvSpPr>
            <p:nvPr/>
          </p:nvSpPr>
          <p:spPr>
            <a:xfrm>
              <a:off x="287999" y="6413766"/>
              <a:ext cx="1493911" cy="369332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latin typeface="Pretendard Black" panose="02000503000000020004" pitchFamily="2" charset="-127"/>
                  <a:ea typeface="Pretendard Black" panose="02000503000000020004" pitchFamily="2" charset="-127"/>
                  <a:cs typeface="Pretendard Black" panose="02000503000000020004" pitchFamily="2" charset="-127"/>
                </a:rPr>
                <a:t>Ted Song</a:t>
              </a:r>
              <a:endParaRPr lang="ko-KR" altLang="en-US" b="1" dirty="0">
                <a:solidFill>
                  <a:schemeClr val="bg1"/>
                </a:solidFill>
                <a:latin typeface="Pretendard Black" panose="02000503000000020004" pitchFamily="2" charset="-127"/>
                <a:ea typeface="Pretendard Black" panose="02000503000000020004" pitchFamily="2" charset="-127"/>
                <a:cs typeface="Pretendard Black" panose="02000503000000020004" pitchFamily="2" charset="-127"/>
              </a:endParaRPr>
            </a:p>
          </p:txBody>
        </p:sp>
        <p:pic>
          <p:nvPicPr>
            <p:cNvPr id="21" name="그림 20" descr="텍스트이(가) 표시된 사진&#10;&#10;자동 생성된 설명">
              <a:extLst>
                <a:ext uri="{FF2B5EF4-FFF2-40B4-BE49-F238E27FC236}">
                  <a16:creationId xmlns:a16="http://schemas.microsoft.com/office/drawing/2014/main" id="{075C6087-920F-EE9F-7227-A148C19C8D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29" t="12523" r="16735" b="8130"/>
            <a:stretch/>
          </p:blipFill>
          <p:spPr>
            <a:xfrm>
              <a:off x="9022255" y="6365239"/>
              <a:ext cx="2881746" cy="466387"/>
            </a:xfrm>
            <a:prstGeom prst="rect">
              <a:avLst/>
            </a:prstGeom>
            <a:grpFill/>
          </p:spPr>
        </p:pic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E190879B-905D-9B65-A7E0-30CE88823F77}"/>
              </a:ext>
            </a:extLst>
          </p:cNvPr>
          <p:cNvSpPr/>
          <p:nvPr/>
        </p:nvSpPr>
        <p:spPr>
          <a:xfrm>
            <a:off x="287999" y="288000"/>
            <a:ext cx="11616617" cy="51417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1A66F6-C61F-8154-FCCD-D381169E6E6D}"/>
              </a:ext>
            </a:extLst>
          </p:cNvPr>
          <p:cNvSpPr txBox="1"/>
          <p:nvPr/>
        </p:nvSpPr>
        <p:spPr>
          <a:xfrm>
            <a:off x="375178" y="314256"/>
            <a:ext cx="13195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버블 정렬</a:t>
            </a:r>
            <a:endParaRPr lang="en-US" altLang="ko-KR" sz="2400" b="1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4FC787E-8A17-F999-376F-D4AC024EDEBB}"/>
              </a:ext>
            </a:extLst>
          </p:cNvPr>
          <p:cNvSpPr txBox="1"/>
          <p:nvPr/>
        </p:nvSpPr>
        <p:spPr>
          <a:xfrm>
            <a:off x="287999" y="1128219"/>
            <a:ext cx="116160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버블 정렬 알고리즘의 작동 과정</a:t>
            </a:r>
            <a:endParaRPr lang="en-US" altLang="ko-KR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4057E111-977E-94D4-FD1E-08C64F9BB47F}"/>
              </a:ext>
            </a:extLst>
          </p:cNvPr>
          <p:cNvGrpSpPr/>
          <p:nvPr/>
        </p:nvGrpSpPr>
        <p:grpSpPr>
          <a:xfrm>
            <a:off x="1317245" y="2435738"/>
            <a:ext cx="9557510" cy="2381204"/>
            <a:chOff x="375178" y="2138038"/>
            <a:chExt cx="3085074" cy="76863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A7961851-B093-5EC1-92CF-0CFCEDED84C4}"/>
                </a:ext>
              </a:extLst>
            </p:cNvPr>
            <p:cNvSpPr/>
            <p:nvPr/>
          </p:nvSpPr>
          <p:spPr>
            <a:xfrm>
              <a:off x="375178" y="2392489"/>
              <a:ext cx="514179" cy="514179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dirty="0">
                  <a:solidFill>
                    <a:schemeClr val="tx1"/>
                  </a:solidFill>
                </a:rPr>
                <a:t>8</a:t>
              </a:r>
              <a:endParaRPr lang="ko-KR" altLang="en-US" sz="3200" dirty="0">
                <a:solidFill>
                  <a:schemeClr val="tx1"/>
                </a:solidFill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29DF51C3-D978-FCC9-C0EF-6353EEBC67C8}"/>
                </a:ext>
              </a:extLst>
            </p:cNvPr>
            <p:cNvSpPr/>
            <p:nvPr/>
          </p:nvSpPr>
          <p:spPr>
            <a:xfrm>
              <a:off x="889357" y="2392489"/>
              <a:ext cx="514179" cy="514179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dirty="0">
                  <a:solidFill>
                    <a:schemeClr val="tx1"/>
                  </a:solidFill>
                </a:rPr>
                <a:t>31</a:t>
              </a:r>
              <a:endParaRPr lang="ko-KR" altLang="en-US" sz="3200" dirty="0">
                <a:solidFill>
                  <a:schemeClr val="tx1"/>
                </a:solidFill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CD14310-AFDF-4141-CC35-87B6519925F0}"/>
                </a:ext>
              </a:extLst>
            </p:cNvPr>
            <p:cNvSpPr/>
            <p:nvPr/>
          </p:nvSpPr>
          <p:spPr>
            <a:xfrm>
              <a:off x="1403536" y="2392489"/>
              <a:ext cx="514179" cy="514179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dirty="0">
                  <a:solidFill>
                    <a:schemeClr val="tx1"/>
                  </a:solidFill>
                </a:rPr>
                <a:t>48</a:t>
              </a:r>
              <a:endParaRPr lang="ko-KR" altLang="en-US" sz="3200" dirty="0">
                <a:solidFill>
                  <a:schemeClr val="tx1"/>
                </a:solidFill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944173B3-F679-82FB-1E5E-8B86559E24D4}"/>
                </a:ext>
              </a:extLst>
            </p:cNvPr>
            <p:cNvSpPr/>
            <p:nvPr/>
          </p:nvSpPr>
          <p:spPr>
            <a:xfrm>
              <a:off x="1917715" y="2392489"/>
              <a:ext cx="514179" cy="514179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dirty="0">
                  <a:solidFill>
                    <a:schemeClr val="tx1"/>
                  </a:solidFill>
                </a:rPr>
                <a:t>3</a:t>
              </a:r>
              <a:endParaRPr lang="ko-KR" altLang="en-US" sz="3200" dirty="0">
                <a:solidFill>
                  <a:schemeClr val="tx1"/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8DE3CCA-754D-6649-6BFE-BAEC0353C92A}"/>
                </a:ext>
              </a:extLst>
            </p:cNvPr>
            <p:cNvSpPr/>
            <p:nvPr/>
          </p:nvSpPr>
          <p:spPr>
            <a:xfrm>
              <a:off x="2431894" y="2392489"/>
              <a:ext cx="514179" cy="514179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dirty="0">
                  <a:solidFill>
                    <a:schemeClr val="bg1"/>
                  </a:solidFill>
                </a:rPr>
                <a:t>11</a:t>
              </a:r>
              <a:endParaRPr lang="ko-KR" altLang="en-US" sz="3200" dirty="0">
                <a:solidFill>
                  <a:schemeClr val="bg1"/>
                </a:solidFill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753C7036-C214-A675-DAB6-BD57978F197A}"/>
                </a:ext>
              </a:extLst>
            </p:cNvPr>
            <p:cNvSpPr/>
            <p:nvPr/>
          </p:nvSpPr>
          <p:spPr>
            <a:xfrm>
              <a:off x="2946073" y="2392489"/>
              <a:ext cx="514179" cy="514179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dirty="0">
                  <a:solidFill>
                    <a:schemeClr val="bg1"/>
                  </a:solidFill>
                </a:rPr>
                <a:t>73</a:t>
              </a:r>
              <a:endParaRPr lang="ko-KR" altLang="en-US" sz="3200" dirty="0">
                <a:solidFill>
                  <a:schemeClr val="bg1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AFADFDB-AE36-C7C7-B78C-4C42A03DFC7F}"/>
                </a:ext>
              </a:extLst>
            </p:cNvPr>
            <p:cNvSpPr txBox="1"/>
            <p:nvPr/>
          </p:nvSpPr>
          <p:spPr>
            <a:xfrm>
              <a:off x="503778" y="2138038"/>
              <a:ext cx="2827882" cy="1688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800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비교했을 때</a:t>
              </a:r>
              <a:r>
                <a:rPr lang="en-US" altLang="ko-KR" sz="2800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, </a:t>
              </a:r>
              <a:r>
                <a:rPr lang="ko-KR" altLang="en-US" sz="2800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왼쪽 값이 오른쪽보다 크다면 서로 자리를 바꾼다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393762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>
            <a:extLst>
              <a:ext uri="{FF2B5EF4-FFF2-40B4-BE49-F238E27FC236}">
                <a16:creationId xmlns:a16="http://schemas.microsoft.com/office/drawing/2014/main" id="{39529140-5216-4928-7D60-32640CB035AE}"/>
              </a:ext>
            </a:extLst>
          </p:cNvPr>
          <p:cNvGrpSpPr/>
          <p:nvPr/>
        </p:nvGrpSpPr>
        <p:grpSpPr>
          <a:xfrm>
            <a:off x="0" y="6343821"/>
            <a:ext cx="12191999" cy="514179"/>
            <a:chOff x="0" y="6343821"/>
            <a:chExt cx="12191999" cy="514179"/>
          </a:xfrm>
          <a:solidFill>
            <a:srgbClr val="002060"/>
          </a:solidFill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C762CF6-57F6-F596-38CD-ED66C4E28901}"/>
                </a:ext>
              </a:extLst>
            </p:cNvPr>
            <p:cNvSpPr/>
            <p:nvPr/>
          </p:nvSpPr>
          <p:spPr>
            <a:xfrm>
              <a:off x="0" y="6343821"/>
              <a:ext cx="12191999" cy="5141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D027966-D85B-FE5E-3B1A-57FF08181E67}"/>
                </a:ext>
              </a:extLst>
            </p:cNvPr>
            <p:cNvSpPr txBox="1">
              <a:spLocks/>
            </p:cNvSpPr>
            <p:nvPr/>
          </p:nvSpPr>
          <p:spPr>
            <a:xfrm>
              <a:off x="287999" y="6413766"/>
              <a:ext cx="1493911" cy="369332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latin typeface="Pretendard Black" panose="02000503000000020004" pitchFamily="2" charset="-127"/>
                  <a:ea typeface="Pretendard Black" panose="02000503000000020004" pitchFamily="2" charset="-127"/>
                  <a:cs typeface="Pretendard Black" panose="02000503000000020004" pitchFamily="2" charset="-127"/>
                </a:rPr>
                <a:t>Ted Song</a:t>
              </a:r>
              <a:endParaRPr lang="ko-KR" altLang="en-US" b="1" dirty="0">
                <a:solidFill>
                  <a:schemeClr val="bg1"/>
                </a:solidFill>
                <a:latin typeface="Pretendard Black" panose="02000503000000020004" pitchFamily="2" charset="-127"/>
                <a:ea typeface="Pretendard Black" panose="02000503000000020004" pitchFamily="2" charset="-127"/>
                <a:cs typeface="Pretendard Black" panose="02000503000000020004" pitchFamily="2" charset="-127"/>
              </a:endParaRPr>
            </a:p>
          </p:txBody>
        </p:sp>
        <p:pic>
          <p:nvPicPr>
            <p:cNvPr id="21" name="그림 20" descr="텍스트이(가) 표시된 사진&#10;&#10;자동 생성된 설명">
              <a:extLst>
                <a:ext uri="{FF2B5EF4-FFF2-40B4-BE49-F238E27FC236}">
                  <a16:creationId xmlns:a16="http://schemas.microsoft.com/office/drawing/2014/main" id="{075C6087-920F-EE9F-7227-A148C19C8D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29" t="12523" r="16735" b="8130"/>
            <a:stretch/>
          </p:blipFill>
          <p:spPr>
            <a:xfrm>
              <a:off x="9022255" y="6365239"/>
              <a:ext cx="2881746" cy="466387"/>
            </a:xfrm>
            <a:prstGeom prst="rect">
              <a:avLst/>
            </a:prstGeom>
            <a:grpFill/>
          </p:spPr>
        </p:pic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E190879B-905D-9B65-A7E0-30CE88823F77}"/>
              </a:ext>
            </a:extLst>
          </p:cNvPr>
          <p:cNvSpPr/>
          <p:nvPr/>
        </p:nvSpPr>
        <p:spPr>
          <a:xfrm>
            <a:off x="287999" y="288000"/>
            <a:ext cx="11616617" cy="51417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1A66F6-C61F-8154-FCCD-D381169E6E6D}"/>
              </a:ext>
            </a:extLst>
          </p:cNvPr>
          <p:cNvSpPr txBox="1"/>
          <p:nvPr/>
        </p:nvSpPr>
        <p:spPr>
          <a:xfrm>
            <a:off x="375178" y="314256"/>
            <a:ext cx="13195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버블 정렬</a:t>
            </a:r>
            <a:endParaRPr lang="en-US" altLang="ko-KR" sz="2400" b="1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4FC787E-8A17-F999-376F-D4AC024EDEBB}"/>
              </a:ext>
            </a:extLst>
          </p:cNvPr>
          <p:cNvSpPr txBox="1"/>
          <p:nvPr/>
        </p:nvSpPr>
        <p:spPr>
          <a:xfrm>
            <a:off x="287999" y="1128219"/>
            <a:ext cx="116160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버블 정렬 알고리즘의 작동 과정</a:t>
            </a:r>
            <a:endParaRPr lang="en-US" altLang="ko-KR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4057E111-977E-94D4-FD1E-08C64F9BB47F}"/>
              </a:ext>
            </a:extLst>
          </p:cNvPr>
          <p:cNvGrpSpPr/>
          <p:nvPr/>
        </p:nvGrpSpPr>
        <p:grpSpPr>
          <a:xfrm>
            <a:off x="1317245" y="2435738"/>
            <a:ext cx="9557510" cy="2381204"/>
            <a:chOff x="375178" y="2138038"/>
            <a:chExt cx="3085074" cy="76863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A7961851-B093-5EC1-92CF-0CFCEDED84C4}"/>
                </a:ext>
              </a:extLst>
            </p:cNvPr>
            <p:cNvSpPr/>
            <p:nvPr/>
          </p:nvSpPr>
          <p:spPr>
            <a:xfrm>
              <a:off x="375178" y="2392489"/>
              <a:ext cx="514179" cy="514179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dirty="0">
                  <a:solidFill>
                    <a:schemeClr val="tx1"/>
                  </a:solidFill>
                </a:rPr>
                <a:t>8</a:t>
              </a:r>
              <a:endParaRPr lang="ko-KR" altLang="en-US" sz="3200" dirty="0">
                <a:solidFill>
                  <a:schemeClr val="tx1"/>
                </a:solidFill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29DF51C3-D978-FCC9-C0EF-6353EEBC67C8}"/>
                </a:ext>
              </a:extLst>
            </p:cNvPr>
            <p:cNvSpPr/>
            <p:nvPr/>
          </p:nvSpPr>
          <p:spPr>
            <a:xfrm>
              <a:off x="889357" y="2392489"/>
              <a:ext cx="514179" cy="514179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dirty="0">
                  <a:solidFill>
                    <a:schemeClr val="tx1"/>
                  </a:solidFill>
                </a:rPr>
                <a:t>31</a:t>
              </a:r>
              <a:endParaRPr lang="ko-KR" altLang="en-US" sz="3200" dirty="0">
                <a:solidFill>
                  <a:schemeClr val="tx1"/>
                </a:solidFill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CD14310-AFDF-4141-CC35-87B6519925F0}"/>
                </a:ext>
              </a:extLst>
            </p:cNvPr>
            <p:cNvSpPr/>
            <p:nvPr/>
          </p:nvSpPr>
          <p:spPr>
            <a:xfrm>
              <a:off x="1403536" y="2392489"/>
              <a:ext cx="514179" cy="514179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dirty="0">
                  <a:solidFill>
                    <a:schemeClr val="tx1"/>
                  </a:solidFill>
                </a:rPr>
                <a:t>48</a:t>
              </a:r>
              <a:endParaRPr lang="ko-KR" altLang="en-US" sz="3200" dirty="0">
                <a:solidFill>
                  <a:schemeClr val="tx1"/>
                </a:solidFill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944173B3-F679-82FB-1E5E-8B86559E24D4}"/>
                </a:ext>
              </a:extLst>
            </p:cNvPr>
            <p:cNvSpPr/>
            <p:nvPr/>
          </p:nvSpPr>
          <p:spPr>
            <a:xfrm>
              <a:off x="1917715" y="2392489"/>
              <a:ext cx="514179" cy="514179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dirty="0">
                  <a:solidFill>
                    <a:schemeClr val="tx1"/>
                  </a:solidFill>
                </a:rPr>
                <a:t>3</a:t>
              </a:r>
              <a:endParaRPr lang="ko-KR" altLang="en-US" sz="3200" dirty="0">
                <a:solidFill>
                  <a:schemeClr val="tx1"/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8DE3CCA-754D-6649-6BFE-BAEC0353C92A}"/>
                </a:ext>
              </a:extLst>
            </p:cNvPr>
            <p:cNvSpPr/>
            <p:nvPr/>
          </p:nvSpPr>
          <p:spPr>
            <a:xfrm>
              <a:off x="2431894" y="2392489"/>
              <a:ext cx="514179" cy="514179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dirty="0">
                  <a:solidFill>
                    <a:schemeClr val="tx1"/>
                  </a:solidFill>
                </a:rPr>
                <a:t>11</a:t>
              </a:r>
              <a:endParaRPr lang="ko-KR" altLang="en-US" sz="3200" dirty="0">
                <a:solidFill>
                  <a:schemeClr val="tx1"/>
                </a:solidFill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753C7036-C214-A675-DAB6-BD57978F197A}"/>
                </a:ext>
              </a:extLst>
            </p:cNvPr>
            <p:cNvSpPr/>
            <p:nvPr/>
          </p:nvSpPr>
          <p:spPr>
            <a:xfrm>
              <a:off x="2946073" y="2392489"/>
              <a:ext cx="514179" cy="514179"/>
            </a:xfrm>
            <a:prstGeom prst="rect">
              <a:avLst/>
            </a:prstGeom>
            <a:solidFill>
              <a:schemeClr val="tx2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dirty="0">
                  <a:solidFill>
                    <a:schemeClr val="bg1"/>
                  </a:solidFill>
                </a:rPr>
                <a:t>73</a:t>
              </a:r>
              <a:endParaRPr lang="ko-KR" altLang="en-US" sz="3200" dirty="0">
                <a:solidFill>
                  <a:schemeClr val="bg1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AFADFDB-AE36-C7C7-B78C-4C42A03DFC7F}"/>
                </a:ext>
              </a:extLst>
            </p:cNvPr>
            <p:cNvSpPr txBox="1"/>
            <p:nvPr/>
          </p:nvSpPr>
          <p:spPr>
            <a:xfrm>
              <a:off x="1003102" y="2138038"/>
              <a:ext cx="1829234" cy="1688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800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맨 오른쪽 수</a:t>
              </a:r>
              <a:r>
                <a:rPr lang="en-US" altLang="ko-KR" sz="2800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(73)</a:t>
              </a:r>
              <a:r>
                <a:rPr lang="ko-KR" altLang="en-US" sz="2800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를 대상에서 제외한다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955457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>
            <a:extLst>
              <a:ext uri="{FF2B5EF4-FFF2-40B4-BE49-F238E27FC236}">
                <a16:creationId xmlns:a16="http://schemas.microsoft.com/office/drawing/2014/main" id="{39529140-5216-4928-7D60-32640CB035AE}"/>
              </a:ext>
            </a:extLst>
          </p:cNvPr>
          <p:cNvGrpSpPr/>
          <p:nvPr/>
        </p:nvGrpSpPr>
        <p:grpSpPr>
          <a:xfrm>
            <a:off x="0" y="6343821"/>
            <a:ext cx="12191999" cy="514179"/>
            <a:chOff x="0" y="6343821"/>
            <a:chExt cx="12191999" cy="514179"/>
          </a:xfrm>
          <a:solidFill>
            <a:srgbClr val="002060"/>
          </a:solidFill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C762CF6-57F6-F596-38CD-ED66C4E28901}"/>
                </a:ext>
              </a:extLst>
            </p:cNvPr>
            <p:cNvSpPr/>
            <p:nvPr/>
          </p:nvSpPr>
          <p:spPr>
            <a:xfrm>
              <a:off x="0" y="6343821"/>
              <a:ext cx="12191999" cy="5141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D027966-D85B-FE5E-3B1A-57FF08181E67}"/>
                </a:ext>
              </a:extLst>
            </p:cNvPr>
            <p:cNvSpPr txBox="1">
              <a:spLocks/>
            </p:cNvSpPr>
            <p:nvPr/>
          </p:nvSpPr>
          <p:spPr>
            <a:xfrm>
              <a:off x="287999" y="6413766"/>
              <a:ext cx="1493911" cy="369332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latin typeface="Pretendard Black" panose="02000503000000020004" pitchFamily="2" charset="-127"/>
                  <a:ea typeface="Pretendard Black" panose="02000503000000020004" pitchFamily="2" charset="-127"/>
                  <a:cs typeface="Pretendard Black" panose="02000503000000020004" pitchFamily="2" charset="-127"/>
                </a:rPr>
                <a:t>Ted Song</a:t>
              </a:r>
              <a:endParaRPr lang="ko-KR" altLang="en-US" b="1" dirty="0">
                <a:solidFill>
                  <a:schemeClr val="bg1"/>
                </a:solidFill>
                <a:latin typeface="Pretendard Black" panose="02000503000000020004" pitchFamily="2" charset="-127"/>
                <a:ea typeface="Pretendard Black" panose="02000503000000020004" pitchFamily="2" charset="-127"/>
                <a:cs typeface="Pretendard Black" panose="02000503000000020004" pitchFamily="2" charset="-127"/>
              </a:endParaRPr>
            </a:p>
          </p:txBody>
        </p:sp>
        <p:pic>
          <p:nvPicPr>
            <p:cNvPr id="21" name="그림 20" descr="텍스트이(가) 표시된 사진&#10;&#10;자동 생성된 설명">
              <a:extLst>
                <a:ext uri="{FF2B5EF4-FFF2-40B4-BE49-F238E27FC236}">
                  <a16:creationId xmlns:a16="http://schemas.microsoft.com/office/drawing/2014/main" id="{075C6087-920F-EE9F-7227-A148C19C8D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29" t="12523" r="16735" b="8130"/>
            <a:stretch/>
          </p:blipFill>
          <p:spPr>
            <a:xfrm>
              <a:off x="9022255" y="6365239"/>
              <a:ext cx="2881746" cy="466387"/>
            </a:xfrm>
            <a:prstGeom prst="rect">
              <a:avLst/>
            </a:prstGeom>
            <a:grpFill/>
          </p:spPr>
        </p:pic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E190879B-905D-9B65-A7E0-30CE88823F77}"/>
              </a:ext>
            </a:extLst>
          </p:cNvPr>
          <p:cNvSpPr/>
          <p:nvPr/>
        </p:nvSpPr>
        <p:spPr>
          <a:xfrm>
            <a:off x="287999" y="288000"/>
            <a:ext cx="11616617" cy="51417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1A66F6-C61F-8154-FCCD-D381169E6E6D}"/>
              </a:ext>
            </a:extLst>
          </p:cNvPr>
          <p:cNvSpPr txBox="1"/>
          <p:nvPr/>
        </p:nvSpPr>
        <p:spPr>
          <a:xfrm>
            <a:off x="375178" y="314256"/>
            <a:ext cx="13195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버블 정렬</a:t>
            </a:r>
            <a:endParaRPr lang="en-US" altLang="ko-KR" sz="2400" b="1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4FC787E-8A17-F999-376F-D4AC024EDEBB}"/>
              </a:ext>
            </a:extLst>
          </p:cNvPr>
          <p:cNvSpPr txBox="1"/>
          <p:nvPr/>
        </p:nvSpPr>
        <p:spPr>
          <a:xfrm>
            <a:off x="287999" y="1128219"/>
            <a:ext cx="116160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버블 정렬 알고리즘의 작동 과정</a:t>
            </a:r>
            <a:endParaRPr lang="en-US" altLang="ko-KR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4057E111-977E-94D4-FD1E-08C64F9BB47F}"/>
              </a:ext>
            </a:extLst>
          </p:cNvPr>
          <p:cNvGrpSpPr/>
          <p:nvPr/>
        </p:nvGrpSpPr>
        <p:grpSpPr>
          <a:xfrm>
            <a:off x="1317245" y="2435738"/>
            <a:ext cx="9557510" cy="2381204"/>
            <a:chOff x="375178" y="2138038"/>
            <a:chExt cx="3085074" cy="76863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A7961851-B093-5EC1-92CF-0CFCEDED84C4}"/>
                </a:ext>
              </a:extLst>
            </p:cNvPr>
            <p:cNvSpPr/>
            <p:nvPr/>
          </p:nvSpPr>
          <p:spPr>
            <a:xfrm>
              <a:off x="375178" y="2392489"/>
              <a:ext cx="514179" cy="514179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dirty="0">
                  <a:solidFill>
                    <a:schemeClr val="bg1"/>
                  </a:solidFill>
                </a:rPr>
                <a:t>8</a:t>
              </a:r>
              <a:endParaRPr lang="ko-KR" altLang="en-US" sz="3200" dirty="0">
                <a:solidFill>
                  <a:schemeClr val="bg1"/>
                </a:solidFill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29DF51C3-D978-FCC9-C0EF-6353EEBC67C8}"/>
                </a:ext>
              </a:extLst>
            </p:cNvPr>
            <p:cNvSpPr/>
            <p:nvPr/>
          </p:nvSpPr>
          <p:spPr>
            <a:xfrm>
              <a:off x="889357" y="2392489"/>
              <a:ext cx="514179" cy="514179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dirty="0">
                  <a:solidFill>
                    <a:schemeClr val="bg1"/>
                  </a:solidFill>
                </a:rPr>
                <a:t>31</a:t>
              </a:r>
              <a:endParaRPr lang="ko-KR" altLang="en-US" sz="3200" dirty="0">
                <a:solidFill>
                  <a:schemeClr val="bg1"/>
                </a:solidFill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CD14310-AFDF-4141-CC35-87B6519925F0}"/>
                </a:ext>
              </a:extLst>
            </p:cNvPr>
            <p:cNvSpPr/>
            <p:nvPr/>
          </p:nvSpPr>
          <p:spPr>
            <a:xfrm>
              <a:off x="1403536" y="2392489"/>
              <a:ext cx="514179" cy="514179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dirty="0">
                  <a:solidFill>
                    <a:schemeClr val="tx1"/>
                  </a:solidFill>
                </a:rPr>
                <a:t>48</a:t>
              </a:r>
              <a:endParaRPr lang="ko-KR" altLang="en-US" sz="3200" dirty="0">
                <a:solidFill>
                  <a:schemeClr val="tx1"/>
                </a:solidFill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944173B3-F679-82FB-1E5E-8B86559E24D4}"/>
                </a:ext>
              </a:extLst>
            </p:cNvPr>
            <p:cNvSpPr/>
            <p:nvPr/>
          </p:nvSpPr>
          <p:spPr>
            <a:xfrm>
              <a:off x="1917715" y="2392489"/>
              <a:ext cx="514179" cy="514179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dirty="0">
                  <a:solidFill>
                    <a:schemeClr val="tx1"/>
                  </a:solidFill>
                </a:rPr>
                <a:t>3</a:t>
              </a:r>
              <a:endParaRPr lang="ko-KR" altLang="en-US" sz="3200" dirty="0">
                <a:solidFill>
                  <a:schemeClr val="tx1"/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8DE3CCA-754D-6649-6BFE-BAEC0353C92A}"/>
                </a:ext>
              </a:extLst>
            </p:cNvPr>
            <p:cNvSpPr/>
            <p:nvPr/>
          </p:nvSpPr>
          <p:spPr>
            <a:xfrm>
              <a:off x="2431894" y="2392489"/>
              <a:ext cx="514179" cy="514179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dirty="0">
                  <a:solidFill>
                    <a:schemeClr val="tx1"/>
                  </a:solidFill>
                </a:rPr>
                <a:t>11</a:t>
              </a:r>
              <a:endParaRPr lang="ko-KR" altLang="en-US" sz="3200" dirty="0">
                <a:solidFill>
                  <a:schemeClr val="tx1"/>
                </a:solidFill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753C7036-C214-A675-DAB6-BD57978F197A}"/>
                </a:ext>
              </a:extLst>
            </p:cNvPr>
            <p:cNvSpPr/>
            <p:nvPr/>
          </p:nvSpPr>
          <p:spPr>
            <a:xfrm>
              <a:off x="2946073" y="2392489"/>
              <a:ext cx="514179" cy="514179"/>
            </a:xfrm>
            <a:prstGeom prst="rect">
              <a:avLst/>
            </a:prstGeom>
            <a:solidFill>
              <a:schemeClr val="tx2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dirty="0">
                  <a:solidFill>
                    <a:schemeClr val="bg1"/>
                  </a:solidFill>
                </a:rPr>
                <a:t>73</a:t>
              </a:r>
              <a:endParaRPr lang="ko-KR" altLang="en-US" sz="3200" dirty="0">
                <a:solidFill>
                  <a:schemeClr val="bg1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AFADFDB-AE36-C7C7-B78C-4C42A03DFC7F}"/>
                </a:ext>
              </a:extLst>
            </p:cNvPr>
            <p:cNvSpPr txBox="1"/>
            <p:nvPr/>
          </p:nvSpPr>
          <p:spPr>
            <a:xfrm>
              <a:off x="1787533" y="2138038"/>
              <a:ext cx="260373" cy="1688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800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반복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885224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>
            <a:extLst>
              <a:ext uri="{FF2B5EF4-FFF2-40B4-BE49-F238E27FC236}">
                <a16:creationId xmlns:a16="http://schemas.microsoft.com/office/drawing/2014/main" id="{39529140-5216-4928-7D60-32640CB035AE}"/>
              </a:ext>
            </a:extLst>
          </p:cNvPr>
          <p:cNvGrpSpPr/>
          <p:nvPr/>
        </p:nvGrpSpPr>
        <p:grpSpPr>
          <a:xfrm>
            <a:off x="0" y="6343821"/>
            <a:ext cx="12191999" cy="514179"/>
            <a:chOff x="0" y="6343821"/>
            <a:chExt cx="12191999" cy="514179"/>
          </a:xfrm>
          <a:solidFill>
            <a:srgbClr val="002060"/>
          </a:solidFill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C762CF6-57F6-F596-38CD-ED66C4E28901}"/>
                </a:ext>
              </a:extLst>
            </p:cNvPr>
            <p:cNvSpPr/>
            <p:nvPr/>
          </p:nvSpPr>
          <p:spPr>
            <a:xfrm>
              <a:off x="0" y="6343821"/>
              <a:ext cx="12191999" cy="5141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D027966-D85B-FE5E-3B1A-57FF08181E67}"/>
                </a:ext>
              </a:extLst>
            </p:cNvPr>
            <p:cNvSpPr txBox="1">
              <a:spLocks/>
            </p:cNvSpPr>
            <p:nvPr/>
          </p:nvSpPr>
          <p:spPr>
            <a:xfrm>
              <a:off x="287999" y="6413766"/>
              <a:ext cx="1493911" cy="369332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latin typeface="Pretendard Black" panose="02000503000000020004" pitchFamily="2" charset="-127"/>
                  <a:ea typeface="Pretendard Black" panose="02000503000000020004" pitchFamily="2" charset="-127"/>
                  <a:cs typeface="Pretendard Black" panose="02000503000000020004" pitchFamily="2" charset="-127"/>
                </a:rPr>
                <a:t>Ted Song</a:t>
              </a:r>
              <a:endParaRPr lang="ko-KR" altLang="en-US" b="1" dirty="0">
                <a:solidFill>
                  <a:schemeClr val="bg1"/>
                </a:solidFill>
                <a:latin typeface="Pretendard Black" panose="02000503000000020004" pitchFamily="2" charset="-127"/>
                <a:ea typeface="Pretendard Black" panose="02000503000000020004" pitchFamily="2" charset="-127"/>
                <a:cs typeface="Pretendard Black" panose="02000503000000020004" pitchFamily="2" charset="-127"/>
              </a:endParaRPr>
            </a:p>
          </p:txBody>
        </p:sp>
        <p:pic>
          <p:nvPicPr>
            <p:cNvPr id="21" name="그림 20" descr="텍스트이(가) 표시된 사진&#10;&#10;자동 생성된 설명">
              <a:extLst>
                <a:ext uri="{FF2B5EF4-FFF2-40B4-BE49-F238E27FC236}">
                  <a16:creationId xmlns:a16="http://schemas.microsoft.com/office/drawing/2014/main" id="{075C6087-920F-EE9F-7227-A148C19C8D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29" t="12523" r="16735" b="8130"/>
            <a:stretch/>
          </p:blipFill>
          <p:spPr>
            <a:xfrm>
              <a:off x="9022255" y="6365239"/>
              <a:ext cx="2881746" cy="466387"/>
            </a:xfrm>
            <a:prstGeom prst="rect">
              <a:avLst/>
            </a:prstGeom>
            <a:grpFill/>
          </p:spPr>
        </p:pic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E190879B-905D-9B65-A7E0-30CE88823F77}"/>
              </a:ext>
            </a:extLst>
          </p:cNvPr>
          <p:cNvSpPr/>
          <p:nvPr/>
        </p:nvSpPr>
        <p:spPr>
          <a:xfrm>
            <a:off x="287999" y="288000"/>
            <a:ext cx="11616617" cy="51417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1A66F6-C61F-8154-FCCD-D381169E6E6D}"/>
              </a:ext>
            </a:extLst>
          </p:cNvPr>
          <p:cNvSpPr txBox="1"/>
          <p:nvPr/>
        </p:nvSpPr>
        <p:spPr>
          <a:xfrm>
            <a:off x="375178" y="314256"/>
            <a:ext cx="13195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버블 정렬</a:t>
            </a:r>
            <a:endParaRPr lang="en-US" altLang="ko-KR" sz="2400" b="1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4FC787E-8A17-F999-376F-D4AC024EDEBB}"/>
              </a:ext>
            </a:extLst>
          </p:cNvPr>
          <p:cNvSpPr txBox="1"/>
          <p:nvPr/>
        </p:nvSpPr>
        <p:spPr>
          <a:xfrm>
            <a:off x="287999" y="1128219"/>
            <a:ext cx="116160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버블 정렬 알고리즘의 작동 과정</a:t>
            </a:r>
            <a:endParaRPr lang="en-US" altLang="ko-KR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4057E111-977E-94D4-FD1E-08C64F9BB47F}"/>
              </a:ext>
            </a:extLst>
          </p:cNvPr>
          <p:cNvGrpSpPr/>
          <p:nvPr/>
        </p:nvGrpSpPr>
        <p:grpSpPr>
          <a:xfrm>
            <a:off x="1317245" y="2435738"/>
            <a:ext cx="9557510" cy="2381204"/>
            <a:chOff x="375178" y="2138038"/>
            <a:chExt cx="3085074" cy="76863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A7961851-B093-5EC1-92CF-0CFCEDED84C4}"/>
                </a:ext>
              </a:extLst>
            </p:cNvPr>
            <p:cNvSpPr/>
            <p:nvPr/>
          </p:nvSpPr>
          <p:spPr>
            <a:xfrm>
              <a:off x="375178" y="2392489"/>
              <a:ext cx="514179" cy="514179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dirty="0">
                  <a:solidFill>
                    <a:schemeClr val="tx1"/>
                  </a:solidFill>
                </a:rPr>
                <a:t>8</a:t>
              </a:r>
              <a:endParaRPr lang="ko-KR" altLang="en-US" sz="3200" dirty="0">
                <a:solidFill>
                  <a:schemeClr val="tx1"/>
                </a:solidFill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29DF51C3-D978-FCC9-C0EF-6353EEBC67C8}"/>
                </a:ext>
              </a:extLst>
            </p:cNvPr>
            <p:cNvSpPr/>
            <p:nvPr/>
          </p:nvSpPr>
          <p:spPr>
            <a:xfrm>
              <a:off x="889357" y="2392489"/>
              <a:ext cx="514179" cy="514179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dirty="0">
                  <a:solidFill>
                    <a:schemeClr val="tx1"/>
                  </a:solidFill>
                </a:rPr>
                <a:t>3</a:t>
              </a:r>
              <a:endParaRPr lang="ko-KR" altLang="en-US" sz="3200" dirty="0">
                <a:solidFill>
                  <a:schemeClr val="tx1"/>
                </a:solidFill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CD14310-AFDF-4141-CC35-87B6519925F0}"/>
                </a:ext>
              </a:extLst>
            </p:cNvPr>
            <p:cNvSpPr/>
            <p:nvPr/>
          </p:nvSpPr>
          <p:spPr>
            <a:xfrm>
              <a:off x="1403536" y="2392489"/>
              <a:ext cx="514179" cy="514179"/>
            </a:xfrm>
            <a:prstGeom prst="rect">
              <a:avLst/>
            </a:prstGeom>
            <a:solidFill>
              <a:schemeClr val="tx2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dirty="0">
                  <a:solidFill>
                    <a:schemeClr val="bg1"/>
                  </a:solidFill>
                </a:rPr>
                <a:t>11</a:t>
              </a:r>
              <a:endParaRPr lang="ko-KR" altLang="en-US" sz="3200" dirty="0">
                <a:solidFill>
                  <a:schemeClr val="bg1"/>
                </a:solidFill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944173B3-F679-82FB-1E5E-8B86559E24D4}"/>
                </a:ext>
              </a:extLst>
            </p:cNvPr>
            <p:cNvSpPr/>
            <p:nvPr/>
          </p:nvSpPr>
          <p:spPr>
            <a:xfrm>
              <a:off x="1917715" y="2392489"/>
              <a:ext cx="514179" cy="514179"/>
            </a:xfrm>
            <a:prstGeom prst="rect">
              <a:avLst/>
            </a:prstGeom>
            <a:solidFill>
              <a:schemeClr val="tx2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dirty="0">
                  <a:solidFill>
                    <a:schemeClr val="bg1"/>
                  </a:solidFill>
                </a:rPr>
                <a:t>31</a:t>
              </a:r>
              <a:endParaRPr lang="ko-KR" altLang="en-US" sz="3200" dirty="0">
                <a:solidFill>
                  <a:schemeClr val="bg1"/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8DE3CCA-754D-6649-6BFE-BAEC0353C92A}"/>
                </a:ext>
              </a:extLst>
            </p:cNvPr>
            <p:cNvSpPr/>
            <p:nvPr/>
          </p:nvSpPr>
          <p:spPr>
            <a:xfrm>
              <a:off x="2431894" y="2392489"/>
              <a:ext cx="514179" cy="514179"/>
            </a:xfrm>
            <a:prstGeom prst="rect">
              <a:avLst/>
            </a:prstGeom>
            <a:solidFill>
              <a:schemeClr val="tx2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dirty="0">
                  <a:solidFill>
                    <a:schemeClr val="bg1"/>
                  </a:solidFill>
                </a:rPr>
                <a:t>48</a:t>
              </a:r>
              <a:endParaRPr lang="ko-KR" altLang="en-US" sz="3200" dirty="0">
                <a:solidFill>
                  <a:schemeClr val="bg1"/>
                </a:solidFill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753C7036-C214-A675-DAB6-BD57978F197A}"/>
                </a:ext>
              </a:extLst>
            </p:cNvPr>
            <p:cNvSpPr/>
            <p:nvPr/>
          </p:nvSpPr>
          <p:spPr>
            <a:xfrm>
              <a:off x="2946073" y="2392489"/>
              <a:ext cx="514179" cy="514179"/>
            </a:xfrm>
            <a:prstGeom prst="rect">
              <a:avLst/>
            </a:prstGeom>
            <a:solidFill>
              <a:schemeClr val="tx2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dirty="0">
                  <a:solidFill>
                    <a:schemeClr val="bg1"/>
                  </a:solidFill>
                </a:rPr>
                <a:t>73</a:t>
              </a:r>
              <a:endParaRPr lang="ko-KR" altLang="en-US" sz="3200" dirty="0">
                <a:solidFill>
                  <a:schemeClr val="bg1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AFADFDB-AE36-C7C7-B78C-4C42A03DFC7F}"/>
                </a:ext>
              </a:extLst>
            </p:cNvPr>
            <p:cNvSpPr txBox="1"/>
            <p:nvPr/>
          </p:nvSpPr>
          <p:spPr>
            <a:xfrm>
              <a:off x="1003102" y="2138038"/>
              <a:ext cx="1829234" cy="1688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800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맨 오른쪽 수</a:t>
              </a:r>
              <a:r>
                <a:rPr lang="en-US" altLang="ko-KR" sz="2800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(73)</a:t>
              </a:r>
              <a:r>
                <a:rPr lang="ko-KR" altLang="en-US" sz="2800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를 대상에서 제외한다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571590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>
            <a:extLst>
              <a:ext uri="{FF2B5EF4-FFF2-40B4-BE49-F238E27FC236}">
                <a16:creationId xmlns:a16="http://schemas.microsoft.com/office/drawing/2014/main" id="{39529140-5216-4928-7D60-32640CB035AE}"/>
              </a:ext>
            </a:extLst>
          </p:cNvPr>
          <p:cNvGrpSpPr/>
          <p:nvPr/>
        </p:nvGrpSpPr>
        <p:grpSpPr>
          <a:xfrm>
            <a:off x="0" y="6343821"/>
            <a:ext cx="12191999" cy="514179"/>
            <a:chOff x="0" y="6343821"/>
            <a:chExt cx="12191999" cy="514179"/>
          </a:xfrm>
          <a:solidFill>
            <a:srgbClr val="002060"/>
          </a:solidFill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C762CF6-57F6-F596-38CD-ED66C4E28901}"/>
                </a:ext>
              </a:extLst>
            </p:cNvPr>
            <p:cNvSpPr/>
            <p:nvPr/>
          </p:nvSpPr>
          <p:spPr>
            <a:xfrm>
              <a:off x="0" y="6343821"/>
              <a:ext cx="12191999" cy="5141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D027966-D85B-FE5E-3B1A-57FF08181E67}"/>
                </a:ext>
              </a:extLst>
            </p:cNvPr>
            <p:cNvSpPr txBox="1">
              <a:spLocks/>
            </p:cNvSpPr>
            <p:nvPr/>
          </p:nvSpPr>
          <p:spPr>
            <a:xfrm>
              <a:off x="287999" y="6413766"/>
              <a:ext cx="1493911" cy="369332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latin typeface="Pretendard Black" panose="02000503000000020004" pitchFamily="2" charset="-127"/>
                  <a:ea typeface="Pretendard Black" panose="02000503000000020004" pitchFamily="2" charset="-127"/>
                  <a:cs typeface="Pretendard Black" panose="02000503000000020004" pitchFamily="2" charset="-127"/>
                </a:rPr>
                <a:t>Ted Song</a:t>
              </a:r>
              <a:endParaRPr lang="ko-KR" altLang="en-US" b="1" dirty="0">
                <a:solidFill>
                  <a:schemeClr val="bg1"/>
                </a:solidFill>
                <a:latin typeface="Pretendard Black" panose="02000503000000020004" pitchFamily="2" charset="-127"/>
                <a:ea typeface="Pretendard Black" panose="02000503000000020004" pitchFamily="2" charset="-127"/>
                <a:cs typeface="Pretendard Black" panose="02000503000000020004" pitchFamily="2" charset="-127"/>
              </a:endParaRPr>
            </a:p>
          </p:txBody>
        </p:sp>
        <p:pic>
          <p:nvPicPr>
            <p:cNvPr id="21" name="그림 20" descr="텍스트이(가) 표시된 사진&#10;&#10;자동 생성된 설명">
              <a:extLst>
                <a:ext uri="{FF2B5EF4-FFF2-40B4-BE49-F238E27FC236}">
                  <a16:creationId xmlns:a16="http://schemas.microsoft.com/office/drawing/2014/main" id="{075C6087-920F-EE9F-7227-A148C19C8D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29" t="12523" r="16735" b="8130"/>
            <a:stretch/>
          </p:blipFill>
          <p:spPr>
            <a:xfrm>
              <a:off x="9022255" y="6365239"/>
              <a:ext cx="2881746" cy="466387"/>
            </a:xfrm>
            <a:prstGeom prst="rect">
              <a:avLst/>
            </a:prstGeom>
            <a:grpFill/>
          </p:spPr>
        </p:pic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E190879B-905D-9B65-A7E0-30CE88823F77}"/>
              </a:ext>
            </a:extLst>
          </p:cNvPr>
          <p:cNvSpPr/>
          <p:nvPr/>
        </p:nvSpPr>
        <p:spPr>
          <a:xfrm>
            <a:off x="287999" y="288000"/>
            <a:ext cx="11616617" cy="51417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1A66F6-C61F-8154-FCCD-D381169E6E6D}"/>
              </a:ext>
            </a:extLst>
          </p:cNvPr>
          <p:cNvSpPr txBox="1"/>
          <p:nvPr/>
        </p:nvSpPr>
        <p:spPr>
          <a:xfrm>
            <a:off x="375178" y="314256"/>
            <a:ext cx="13195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버블 정렬</a:t>
            </a:r>
            <a:endParaRPr lang="en-US" altLang="ko-KR" sz="2400" b="1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4FC787E-8A17-F999-376F-D4AC024EDEBB}"/>
              </a:ext>
            </a:extLst>
          </p:cNvPr>
          <p:cNvSpPr txBox="1"/>
          <p:nvPr/>
        </p:nvSpPr>
        <p:spPr>
          <a:xfrm>
            <a:off x="287999" y="1128219"/>
            <a:ext cx="116160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버블 정렬 알고리즘의 작동 과정</a:t>
            </a:r>
            <a:endParaRPr lang="en-US" altLang="ko-KR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4057E111-977E-94D4-FD1E-08C64F9BB47F}"/>
              </a:ext>
            </a:extLst>
          </p:cNvPr>
          <p:cNvGrpSpPr/>
          <p:nvPr/>
        </p:nvGrpSpPr>
        <p:grpSpPr>
          <a:xfrm>
            <a:off x="1317245" y="2435738"/>
            <a:ext cx="9557510" cy="2381204"/>
            <a:chOff x="375178" y="2138038"/>
            <a:chExt cx="3085074" cy="76863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A7961851-B093-5EC1-92CF-0CFCEDED84C4}"/>
                </a:ext>
              </a:extLst>
            </p:cNvPr>
            <p:cNvSpPr/>
            <p:nvPr/>
          </p:nvSpPr>
          <p:spPr>
            <a:xfrm>
              <a:off x="375178" y="2392489"/>
              <a:ext cx="514179" cy="514179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dirty="0">
                  <a:solidFill>
                    <a:schemeClr val="bg1"/>
                  </a:solidFill>
                </a:rPr>
                <a:t>8</a:t>
              </a:r>
              <a:endParaRPr lang="ko-KR" altLang="en-US" sz="3200" dirty="0">
                <a:solidFill>
                  <a:schemeClr val="bg1"/>
                </a:solidFill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29DF51C3-D978-FCC9-C0EF-6353EEBC67C8}"/>
                </a:ext>
              </a:extLst>
            </p:cNvPr>
            <p:cNvSpPr/>
            <p:nvPr/>
          </p:nvSpPr>
          <p:spPr>
            <a:xfrm>
              <a:off x="889357" y="2392489"/>
              <a:ext cx="514179" cy="514179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dirty="0">
                  <a:solidFill>
                    <a:schemeClr val="bg1"/>
                  </a:solidFill>
                </a:rPr>
                <a:t>3</a:t>
              </a:r>
              <a:endParaRPr lang="ko-KR" altLang="en-US" sz="3200" dirty="0">
                <a:solidFill>
                  <a:schemeClr val="bg1"/>
                </a:solidFill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CD14310-AFDF-4141-CC35-87B6519925F0}"/>
                </a:ext>
              </a:extLst>
            </p:cNvPr>
            <p:cNvSpPr/>
            <p:nvPr/>
          </p:nvSpPr>
          <p:spPr>
            <a:xfrm>
              <a:off x="1403536" y="2392489"/>
              <a:ext cx="514179" cy="514179"/>
            </a:xfrm>
            <a:prstGeom prst="rect">
              <a:avLst/>
            </a:prstGeom>
            <a:solidFill>
              <a:schemeClr val="tx2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dirty="0">
                  <a:solidFill>
                    <a:schemeClr val="bg1"/>
                  </a:solidFill>
                </a:rPr>
                <a:t>11</a:t>
              </a:r>
              <a:endParaRPr lang="ko-KR" altLang="en-US" sz="3200" dirty="0">
                <a:solidFill>
                  <a:schemeClr val="bg1"/>
                </a:solidFill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944173B3-F679-82FB-1E5E-8B86559E24D4}"/>
                </a:ext>
              </a:extLst>
            </p:cNvPr>
            <p:cNvSpPr/>
            <p:nvPr/>
          </p:nvSpPr>
          <p:spPr>
            <a:xfrm>
              <a:off x="1917715" y="2392489"/>
              <a:ext cx="514179" cy="514179"/>
            </a:xfrm>
            <a:prstGeom prst="rect">
              <a:avLst/>
            </a:prstGeom>
            <a:solidFill>
              <a:schemeClr val="tx2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dirty="0">
                  <a:solidFill>
                    <a:schemeClr val="bg1"/>
                  </a:solidFill>
                </a:rPr>
                <a:t>31</a:t>
              </a:r>
              <a:endParaRPr lang="ko-KR" altLang="en-US" sz="3200" dirty="0">
                <a:solidFill>
                  <a:schemeClr val="bg1"/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8DE3CCA-754D-6649-6BFE-BAEC0353C92A}"/>
                </a:ext>
              </a:extLst>
            </p:cNvPr>
            <p:cNvSpPr/>
            <p:nvPr/>
          </p:nvSpPr>
          <p:spPr>
            <a:xfrm>
              <a:off x="2431894" y="2392489"/>
              <a:ext cx="514179" cy="514179"/>
            </a:xfrm>
            <a:prstGeom prst="rect">
              <a:avLst/>
            </a:prstGeom>
            <a:solidFill>
              <a:schemeClr val="tx2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dirty="0">
                  <a:solidFill>
                    <a:schemeClr val="bg1"/>
                  </a:solidFill>
                </a:rPr>
                <a:t>48</a:t>
              </a:r>
              <a:endParaRPr lang="ko-KR" altLang="en-US" sz="3200" dirty="0">
                <a:solidFill>
                  <a:schemeClr val="bg1"/>
                </a:solidFill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753C7036-C214-A675-DAB6-BD57978F197A}"/>
                </a:ext>
              </a:extLst>
            </p:cNvPr>
            <p:cNvSpPr/>
            <p:nvPr/>
          </p:nvSpPr>
          <p:spPr>
            <a:xfrm>
              <a:off x="2946073" y="2392489"/>
              <a:ext cx="514179" cy="514179"/>
            </a:xfrm>
            <a:prstGeom prst="rect">
              <a:avLst/>
            </a:prstGeom>
            <a:solidFill>
              <a:schemeClr val="tx2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dirty="0">
                  <a:solidFill>
                    <a:schemeClr val="bg1"/>
                  </a:solidFill>
                </a:rPr>
                <a:t>73</a:t>
              </a:r>
              <a:endParaRPr lang="ko-KR" altLang="en-US" sz="3200" dirty="0">
                <a:solidFill>
                  <a:schemeClr val="bg1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AFADFDB-AE36-C7C7-B78C-4C42A03DFC7F}"/>
                </a:ext>
              </a:extLst>
            </p:cNvPr>
            <p:cNvSpPr txBox="1"/>
            <p:nvPr/>
          </p:nvSpPr>
          <p:spPr>
            <a:xfrm>
              <a:off x="798719" y="2138038"/>
              <a:ext cx="2238007" cy="1688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800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두 </a:t>
              </a:r>
              <a:r>
                <a:rPr lang="ko-KR" altLang="en-US" sz="2800" dirty="0" err="1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개짜리</a:t>
              </a:r>
              <a:r>
                <a:rPr lang="ko-KR" altLang="en-US" sz="2800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 배열의 처리를 끝으로 정렬이 완료된다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722779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>
            <a:extLst>
              <a:ext uri="{FF2B5EF4-FFF2-40B4-BE49-F238E27FC236}">
                <a16:creationId xmlns:a16="http://schemas.microsoft.com/office/drawing/2014/main" id="{39529140-5216-4928-7D60-32640CB035AE}"/>
              </a:ext>
            </a:extLst>
          </p:cNvPr>
          <p:cNvGrpSpPr/>
          <p:nvPr/>
        </p:nvGrpSpPr>
        <p:grpSpPr>
          <a:xfrm>
            <a:off x="0" y="6343821"/>
            <a:ext cx="12191999" cy="514179"/>
            <a:chOff x="0" y="6343821"/>
            <a:chExt cx="12191999" cy="514179"/>
          </a:xfrm>
          <a:solidFill>
            <a:srgbClr val="002060"/>
          </a:solidFill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C762CF6-57F6-F596-38CD-ED66C4E28901}"/>
                </a:ext>
              </a:extLst>
            </p:cNvPr>
            <p:cNvSpPr/>
            <p:nvPr/>
          </p:nvSpPr>
          <p:spPr>
            <a:xfrm>
              <a:off x="0" y="6343821"/>
              <a:ext cx="12191999" cy="5141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D027966-D85B-FE5E-3B1A-57FF08181E67}"/>
                </a:ext>
              </a:extLst>
            </p:cNvPr>
            <p:cNvSpPr txBox="1">
              <a:spLocks/>
            </p:cNvSpPr>
            <p:nvPr/>
          </p:nvSpPr>
          <p:spPr>
            <a:xfrm>
              <a:off x="287999" y="6413766"/>
              <a:ext cx="1493911" cy="369332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latin typeface="Pretendard Black" panose="02000503000000020004" pitchFamily="2" charset="-127"/>
                  <a:ea typeface="Pretendard Black" panose="02000503000000020004" pitchFamily="2" charset="-127"/>
                  <a:cs typeface="Pretendard Black" panose="02000503000000020004" pitchFamily="2" charset="-127"/>
                </a:rPr>
                <a:t>Ted Song</a:t>
              </a:r>
              <a:endParaRPr lang="ko-KR" altLang="en-US" b="1" dirty="0">
                <a:solidFill>
                  <a:schemeClr val="bg1"/>
                </a:solidFill>
                <a:latin typeface="Pretendard Black" panose="02000503000000020004" pitchFamily="2" charset="-127"/>
                <a:ea typeface="Pretendard Black" panose="02000503000000020004" pitchFamily="2" charset="-127"/>
                <a:cs typeface="Pretendard Black" panose="02000503000000020004" pitchFamily="2" charset="-127"/>
              </a:endParaRPr>
            </a:p>
          </p:txBody>
        </p:sp>
        <p:pic>
          <p:nvPicPr>
            <p:cNvPr id="21" name="그림 20" descr="텍스트이(가) 표시된 사진&#10;&#10;자동 생성된 설명">
              <a:extLst>
                <a:ext uri="{FF2B5EF4-FFF2-40B4-BE49-F238E27FC236}">
                  <a16:creationId xmlns:a16="http://schemas.microsoft.com/office/drawing/2014/main" id="{075C6087-920F-EE9F-7227-A148C19C8D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29" t="12523" r="16735" b="8130"/>
            <a:stretch/>
          </p:blipFill>
          <p:spPr>
            <a:xfrm>
              <a:off x="9022255" y="6365239"/>
              <a:ext cx="2881746" cy="466387"/>
            </a:xfrm>
            <a:prstGeom prst="rect">
              <a:avLst/>
            </a:prstGeom>
            <a:grpFill/>
          </p:spPr>
        </p:pic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E190879B-905D-9B65-A7E0-30CE88823F77}"/>
              </a:ext>
            </a:extLst>
          </p:cNvPr>
          <p:cNvSpPr/>
          <p:nvPr/>
        </p:nvSpPr>
        <p:spPr>
          <a:xfrm>
            <a:off x="287999" y="288000"/>
            <a:ext cx="11616617" cy="51417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1A66F6-C61F-8154-FCCD-D381169E6E6D}"/>
              </a:ext>
            </a:extLst>
          </p:cNvPr>
          <p:cNvSpPr txBox="1"/>
          <p:nvPr/>
        </p:nvSpPr>
        <p:spPr>
          <a:xfrm>
            <a:off x="375178" y="314256"/>
            <a:ext cx="13195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선택 정렬</a:t>
            </a:r>
            <a:endParaRPr lang="en-US" altLang="ko-KR" sz="2400" b="1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4FC787E-8A17-F999-376F-D4AC024EDEBB}"/>
              </a:ext>
            </a:extLst>
          </p:cNvPr>
          <p:cNvSpPr txBox="1"/>
          <p:nvPr/>
        </p:nvSpPr>
        <p:spPr>
          <a:xfrm>
            <a:off x="287998" y="1757805"/>
            <a:ext cx="11616002" cy="33423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선택 정렬 알고리즘의 개념</a:t>
            </a:r>
            <a:endParaRPr lang="en-US" altLang="ko-KR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endParaRPr lang="en-US" altLang="ko-KR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200" dirty="0">
                <a:solidFill>
                  <a:srgbClr val="C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가장 작은 원소를 맨 앞에 있는 원소와 교환하면서 정렬하는 알고리즘</a:t>
            </a:r>
            <a:endParaRPr lang="en-US" altLang="ko-KR" sz="2200" dirty="0">
              <a:solidFill>
                <a:srgbClr val="C00000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2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A[1…N]</a:t>
            </a:r>
            <a:r>
              <a:rPr lang="ko-KR" altLang="en-US" sz="2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배열이 있을 때</a:t>
            </a:r>
            <a:r>
              <a:rPr lang="en-US" altLang="ko-KR" sz="2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 </a:t>
            </a:r>
            <a:r>
              <a:rPr lang="ko-KR" altLang="en-US" sz="2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가장 큰 원소를 찾고 배열의 마지막 자리에 있는 원소와 자리를 바꾼다</a:t>
            </a:r>
            <a:r>
              <a:rPr lang="en-US" altLang="ko-KR" sz="2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크기가 줄은 </a:t>
            </a:r>
            <a:r>
              <a:rPr lang="en-US" altLang="ko-KR" sz="2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A[1…N-1] </a:t>
            </a:r>
            <a:r>
              <a:rPr lang="ko-KR" altLang="en-US" sz="2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배열에서 가장 큰 원소를 찾고 </a:t>
            </a:r>
            <a:r>
              <a:rPr lang="en-US" altLang="ko-KR" sz="2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N-1</a:t>
            </a:r>
            <a:r>
              <a:rPr lang="ko-KR" altLang="en-US" sz="2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번째</a:t>
            </a:r>
            <a:r>
              <a:rPr lang="en-US" altLang="ko-KR" sz="2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altLang="en-US" sz="2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자리에 있는 원소와 자리를 바꾼다</a:t>
            </a:r>
            <a:r>
              <a:rPr lang="en-US" altLang="ko-KR" sz="2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2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A[1…N-2] … </a:t>
            </a:r>
            <a:r>
              <a:rPr lang="ko-KR" altLang="en-US" sz="2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이하 생략</a:t>
            </a:r>
            <a:endParaRPr lang="en-US" altLang="ko-KR" sz="22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루프를 돌 때마다 탐색해야 하는 배열의 크기가 하나씩 줄어들면서 원소들이 맞는 자리를 하나씩 찾는다</a:t>
            </a:r>
            <a:r>
              <a:rPr lang="en-US" altLang="ko-KR" sz="2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905204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>
            <a:extLst>
              <a:ext uri="{FF2B5EF4-FFF2-40B4-BE49-F238E27FC236}">
                <a16:creationId xmlns:a16="http://schemas.microsoft.com/office/drawing/2014/main" id="{39529140-5216-4928-7D60-32640CB035AE}"/>
              </a:ext>
            </a:extLst>
          </p:cNvPr>
          <p:cNvGrpSpPr/>
          <p:nvPr/>
        </p:nvGrpSpPr>
        <p:grpSpPr>
          <a:xfrm>
            <a:off x="0" y="6343821"/>
            <a:ext cx="12191999" cy="514179"/>
            <a:chOff x="0" y="6343821"/>
            <a:chExt cx="12191999" cy="514179"/>
          </a:xfrm>
          <a:solidFill>
            <a:srgbClr val="002060"/>
          </a:solidFill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C762CF6-57F6-F596-38CD-ED66C4E28901}"/>
                </a:ext>
              </a:extLst>
            </p:cNvPr>
            <p:cNvSpPr/>
            <p:nvPr/>
          </p:nvSpPr>
          <p:spPr>
            <a:xfrm>
              <a:off x="0" y="6343821"/>
              <a:ext cx="12191999" cy="5141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D027966-D85B-FE5E-3B1A-57FF08181E67}"/>
                </a:ext>
              </a:extLst>
            </p:cNvPr>
            <p:cNvSpPr txBox="1">
              <a:spLocks/>
            </p:cNvSpPr>
            <p:nvPr/>
          </p:nvSpPr>
          <p:spPr>
            <a:xfrm>
              <a:off x="287999" y="6413766"/>
              <a:ext cx="1493911" cy="369332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latin typeface="Pretendard Black" panose="02000503000000020004" pitchFamily="2" charset="-127"/>
                  <a:ea typeface="Pretendard Black" panose="02000503000000020004" pitchFamily="2" charset="-127"/>
                  <a:cs typeface="Pretendard Black" panose="02000503000000020004" pitchFamily="2" charset="-127"/>
                </a:rPr>
                <a:t>Ted Song</a:t>
              </a:r>
              <a:endParaRPr lang="ko-KR" altLang="en-US" b="1" dirty="0">
                <a:solidFill>
                  <a:schemeClr val="bg1"/>
                </a:solidFill>
                <a:latin typeface="Pretendard Black" panose="02000503000000020004" pitchFamily="2" charset="-127"/>
                <a:ea typeface="Pretendard Black" panose="02000503000000020004" pitchFamily="2" charset="-127"/>
                <a:cs typeface="Pretendard Black" panose="02000503000000020004" pitchFamily="2" charset="-127"/>
              </a:endParaRPr>
            </a:p>
          </p:txBody>
        </p:sp>
        <p:pic>
          <p:nvPicPr>
            <p:cNvPr id="21" name="그림 20" descr="텍스트이(가) 표시된 사진&#10;&#10;자동 생성된 설명">
              <a:extLst>
                <a:ext uri="{FF2B5EF4-FFF2-40B4-BE49-F238E27FC236}">
                  <a16:creationId xmlns:a16="http://schemas.microsoft.com/office/drawing/2014/main" id="{075C6087-920F-EE9F-7227-A148C19C8D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29" t="12523" r="16735" b="8130"/>
            <a:stretch/>
          </p:blipFill>
          <p:spPr>
            <a:xfrm>
              <a:off x="9022255" y="6365239"/>
              <a:ext cx="2881746" cy="466387"/>
            </a:xfrm>
            <a:prstGeom prst="rect">
              <a:avLst/>
            </a:prstGeom>
            <a:grpFill/>
          </p:spPr>
        </p:pic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E190879B-905D-9B65-A7E0-30CE88823F77}"/>
              </a:ext>
            </a:extLst>
          </p:cNvPr>
          <p:cNvSpPr/>
          <p:nvPr/>
        </p:nvSpPr>
        <p:spPr>
          <a:xfrm>
            <a:off x="287999" y="288000"/>
            <a:ext cx="11616617" cy="51417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1A66F6-C61F-8154-FCCD-D381169E6E6D}"/>
              </a:ext>
            </a:extLst>
          </p:cNvPr>
          <p:cNvSpPr txBox="1"/>
          <p:nvPr/>
        </p:nvSpPr>
        <p:spPr>
          <a:xfrm>
            <a:off x="375178" y="314256"/>
            <a:ext cx="13195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버블 정렬</a:t>
            </a:r>
            <a:endParaRPr lang="en-US" altLang="ko-KR" sz="2400" b="1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4FC787E-8A17-F999-376F-D4AC024EDEBB}"/>
              </a:ext>
            </a:extLst>
          </p:cNvPr>
          <p:cNvSpPr txBox="1"/>
          <p:nvPr/>
        </p:nvSpPr>
        <p:spPr>
          <a:xfrm>
            <a:off x="287999" y="1128219"/>
            <a:ext cx="116160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버블 정렬 알고리즘의 작동 과정</a:t>
            </a:r>
            <a:endParaRPr lang="en-US" altLang="ko-KR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4057E111-977E-94D4-FD1E-08C64F9BB47F}"/>
              </a:ext>
            </a:extLst>
          </p:cNvPr>
          <p:cNvGrpSpPr/>
          <p:nvPr/>
        </p:nvGrpSpPr>
        <p:grpSpPr>
          <a:xfrm>
            <a:off x="1317245" y="2435738"/>
            <a:ext cx="9557510" cy="2381204"/>
            <a:chOff x="375178" y="2138038"/>
            <a:chExt cx="3085074" cy="76863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A7961851-B093-5EC1-92CF-0CFCEDED84C4}"/>
                </a:ext>
              </a:extLst>
            </p:cNvPr>
            <p:cNvSpPr/>
            <p:nvPr/>
          </p:nvSpPr>
          <p:spPr>
            <a:xfrm>
              <a:off x="375178" y="2392489"/>
              <a:ext cx="514179" cy="514179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dirty="0">
                  <a:solidFill>
                    <a:schemeClr val="bg1"/>
                  </a:solidFill>
                </a:rPr>
                <a:t>3</a:t>
              </a:r>
              <a:endParaRPr lang="ko-KR" altLang="en-US" sz="3200" dirty="0">
                <a:solidFill>
                  <a:schemeClr val="bg1"/>
                </a:solidFill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29DF51C3-D978-FCC9-C0EF-6353EEBC67C8}"/>
                </a:ext>
              </a:extLst>
            </p:cNvPr>
            <p:cNvSpPr/>
            <p:nvPr/>
          </p:nvSpPr>
          <p:spPr>
            <a:xfrm>
              <a:off x="889357" y="2392489"/>
              <a:ext cx="514179" cy="514179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dirty="0">
                  <a:solidFill>
                    <a:schemeClr val="bg1"/>
                  </a:solidFill>
                </a:rPr>
                <a:t>8</a:t>
              </a:r>
              <a:endParaRPr lang="ko-KR" altLang="en-US" sz="3200" dirty="0">
                <a:solidFill>
                  <a:schemeClr val="bg1"/>
                </a:solidFill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CD14310-AFDF-4141-CC35-87B6519925F0}"/>
                </a:ext>
              </a:extLst>
            </p:cNvPr>
            <p:cNvSpPr/>
            <p:nvPr/>
          </p:nvSpPr>
          <p:spPr>
            <a:xfrm>
              <a:off x="1403536" y="2392489"/>
              <a:ext cx="514179" cy="514179"/>
            </a:xfrm>
            <a:prstGeom prst="rect">
              <a:avLst/>
            </a:prstGeom>
            <a:solidFill>
              <a:schemeClr val="tx2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dirty="0">
                  <a:solidFill>
                    <a:schemeClr val="bg1"/>
                  </a:solidFill>
                </a:rPr>
                <a:t>11</a:t>
              </a:r>
              <a:endParaRPr lang="ko-KR" altLang="en-US" sz="3200" dirty="0">
                <a:solidFill>
                  <a:schemeClr val="bg1"/>
                </a:solidFill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944173B3-F679-82FB-1E5E-8B86559E24D4}"/>
                </a:ext>
              </a:extLst>
            </p:cNvPr>
            <p:cNvSpPr/>
            <p:nvPr/>
          </p:nvSpPr>
          <p:spPr>
            <a:xfrm>
              <a:off x="1917715" y="2392489"/>
              <a:ext cx="514179" cy="514179"/>
            </a:xfrm>
            <a:prstGeom prst="rect">
              <a:avLst/>
            </a:prstGeom>
            <a:solidFill>
              <a:schemeClr val="tx2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dirty="0">
                  <a:solidFill>
                    <a:schemeClr val="bg1"/>
                  </a:solidFill>
                </a:rPr>
                <a:t>31</a:t>
              </a:r>
              <a:endParaRPr lang="ko-KR" altLang="en-US" sz="3200" dirty="0">
                <a:solidFill>
                  <a:schemeClr val="bg1"/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8DE3CCA-754D-6649-6BFE-BAEC0353C92A}"/>
                </a:ext>
              </a:extLst>
            </p:cNvPr>
            <p:cNvSpPr/>
            <p:nvPr/>
          </p:nvSpPr>
          <p:spPr>
            <a:xfrm>
              <a:off x="2431894" y="2392489"/>
              <a:ext cx="514179" cy="514179"/>
            </a:xfrm>
            <a:prstGeom prst="rect">
              <a:avLst/>
            </a:prstGeom>
            <a:solidFill>
              <a:schemeClr val="tx2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dirty="0">
                  <a:solidFill>
                    <a:schemeClr val="bg1"/>
                  </a:solidFill>
                </a:rPr>
                <a:t>48</a:t>
              </a:r>
              <a:endParaRPr lang="ko-KR" altLang="en-US" sz="3200" dirty="0">
                <a:solidFill>
                  <a:schemeClr val="bg1"/>
                </a:solidFill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753C7036-C214-A675-DAB6-BD57978F197A}"/>
                </a:ext>
              </a:extLst>
            </p:cNvPr>
            <p:cNvSpPr/>
            <p:nvPr/>
          </p:nvSpPr>
          <p:spPr>
            <a:xfrm>
              <a:off x="2946073" y="2392489"/>
              <a:ext cx="514179" cy="514179"/>
            </a:xfrm>
            <a:prstGeom prst="rect">
              <a:avLst/>
            </a:prstGeom>
            <a:solidFill>
              <a:schemeClr val="tx2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dirty="0">
                  <a:solidFill>
                    <a:schemeClr val="bg1"/>
                  </a:solidFill>
                </a:rPr>
                <a:t>73</a:t>
              </a:r>
              <a:endParaRPr lang="ko-KR" altLang="en-US" sz="3200" dirty="0">
                <a:solidFill>
                  <a:schemeClr val="bg1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AFADFDB-AE36-C7C7-B78C-4C42A03DFC7F}"/>
                </a:ext>
              </a:extLst>
            </p:cNvPr>
            <p:cNvSpPr txBox="1"/>
            <p:nvPr/>
          </p:nvSpPr>
          <p:spPr>
            <a:xfrm>
              <a:off x="798719" y="2138038"/>
              <a:ext cx="2238007" cy="1688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800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두 </a:t>
              </a:r>
              <a:r>
                <a:rPr lang="ko-KR" altLang="en-US" sz="2800" dirty="0" err="1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개짜리</a:t>
              </a:r>
              <a:r>
                <a:rPr lang="ko-KR" altLang="en-US" sz="2800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 배열의 처리를 끝으로 정렬이 완료된다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176614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>
            <a:extLst>
              <a:ext uri="{FF2B5EF4-FFF2-40B4-BE49-F238E27FC236}">
                <a16:creationId xmlns:a16="http://schemas.microsoft.com/office/drawing/2014/main" id="{39529140-5216-4928-7D60-32640CB035AE}"/>
              </a:ext>
            </a:extLst>
          </p:cNvPr>
          <p:cNvGrpSpPr/>
          <p:nvPr/>
        </p:nvGrpSpPr>
        <p:grpSpPr>
          <a:xfrm>
            <a:off x="0" y="6343821"/>
            <a:ext cx="12191999" cy="514179"/>
            <a:chOff x="0" y="6343821"/>
            <a:chExt cx="12191999" cy="514179"/>
          </a:xfrm>
          <a:solidFill>
            <a:srgbClr val="002060"/>
          </a:solidFill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C762CF6-57F6-F596-38CD-ED66C4E28901}"/>
                </a:ext>
              </a:extLst>
            </p:cNvPr>
            <p:cNvSpPr/>
            <p:nvPr/>
          </p:nvSpPr>
          <p:spPr>
            <a:xfrm>
              <a:off x="0" y="6343821"/>
              <a:ext cx="12191999" cy="5141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D027966-D85B-FE5E-3B1A-57FF08181E67}"/>
                </a:ext>
              </a:extLst>
            </p:cNvPr>
            <p:cNvSpPr txBox="1">
              <a:spLocks/>
            </p:cNvSpPr>
            <p:nvPr/>
          </p:nvSpPr>
          <p:spPr>
            <a:xfrm>
              <a:off x="287999" y="6413766"/>
              <a:ext cx="1493911" cy="369332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latin typeface="Pretendard Black" panose="02000503000000020004" pitchFamily="2" charset="-127"/>
                  <a:ea typeface="Pretendard Black" panose="02000503000000020004" pitchFamily="2" charset="-127"/>
                  <a:cs typeface="Pretendard Black" panose="02000503000000020004" pitchFamily="2" charset="-127"/>
                </a:rPr>
                <a:t>Ted Song</a:t>
              </a:r>
              <a:endParaRPr lang="ko-KR" altLang="en-US" b="1" dirty="0">
                <a:solidFill>
                  <a:schemeClr val="bg1"/>
                </a:solidFill>
                <a:latin typeface="Pretendard Black" panose="02000503000000020004" pitchFamily="2" charset="-127"/>
                <a:ea typeface="Pretendard Black" panose="02000503000000020004" pitchFamily="2" charset="-127"/>
                <a:cs typeface="Pretendard Black" panose="02000503000000020004" pitchFamily="2" charset="-127"/>
              </a:endParaRPr>
            </a:p>
          </p:txBody>
        </p:sp>
        <p:pic>
          <p:nvPicPr>
            <p:cNvPr id="21" name="그림 20" descr="텍스트이(가) 표시된 사진&#10;&#10;자동 생성된 설명">
              <a:extLst>
                <a:ext uri="{FF2B5EF4-FFF2-40B4-BE49-F238E27FC236}">
                  <a16:creationId xmlns:a16="http://schemas.microsoft.com/office/drawing/2014/main" id="{075C6087-920F-EE9F-7227-A148C19C8D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29" t="12523" r="16735" b="8130"/>
            <a:stretch/>
          </p:blipFill>
          <p:spPr>
            <a:xfrm>
              <a:off x="9022255" y="6365239"/>
              <a:ext cx="2881746" cy="466387"/>
            </a:xfrm>
            <a:prstGeom prst="rect">
              <a:avLst/>
            </a:prstGeom>
            <a:grpFill/>
          </p:spPr>
        </p:pic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E190879B-905D-9B65-A7E0-30CE88823F77}"/>
              </a:ext>
            </a:extLst>
          </p:cNvPr>
          <p:cNvSpPr/>
          <p:nvPr/>
        </p:nvSpPr>
        <p:spPr>
          <a:xfrm>
            <a:off x="287999" y="288000"/>
            <a:ext cx="11616617" cy="51417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1A66F6-C61F-8154-FCCD-D381169E6E6D}"/>
              </a:ext>
            </a:extLst>
          </p:cNvPr>
          <p:cNvSpPr txBox="1"/>
          <p:nvPr/>
        </p:nvSpPr>
        <p:spPr>
          <a:xfrm>
            <a:off x="375178" y="314256"/>
            <a:ext cx="13195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버블 정렬</a:t>
            </a:r>
            <a:endParaRPr lang="en-US" altLang="ko-KR" sz="2400" b="1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4FC787E-8A17-F999-376F-D4AC024EDEBB}"/>
              </a:ext>
            </a:extLst>
          </p:cNvPr>
          <p:cNvSpPr txBox="1"/>
          <p:nvPr/>
        </p:nvSpPr>
        <p:spPr>
          <a:xfrm>
            <a:off x="287999" y="1128219"/>
            <a:ext cx="116160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버블 정렬 알고리즘의 작동 과정</a:t>
            </a:r>
            <a:endParaRPr lang="en-US" altLang="ko-KR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4057E111-977E-94D4-FD1E-08C64F9BB47F}"/>
              </a:ext>
            </a:extLst>
          </p:cNvPr>
          <p:cNvGrpSpPr/>
          <p:nvPr/>
        </p:nvGrpSpPr>
        <p:grpSpPr>
          <a:xfrm>
            <a:off x="1317245" y="2435738"/>
            <a:ext cx="9557510" cy="2381204"/>
            <a:chOff x="375178" y="2138038"/>
            <a:chExt cx="3085074" cy="76863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A7961851-B093-5EC1-92CF-0CFCEDED84C4}"/>
                </a:ext>
              </a:extLst>
            </p:cNvPr>
            <p:cNvSpPr/>
            <p:nvPr/>
          </p:nvSpPr>
          <p:spPr>
            <a:xfrm>
              <a:off x="375178" y="2392489"/>
              <a:ext cx="514179" cy="514179"/>
            </a:xfrm>
            <a:prstGeom prst="rect">
              <a:avLst/>
            </a:prstGeom>
            <a:solidFill>
              <a:schemeClr val="tx2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dirty="0">
                  <a:solidFill>
                    <a:schemeClr val="bg1"/>
                  </a:solidFill>
                </a:rPr>
                <a:t>3</a:t>
              </a:r>
              <a:endParaRPr lang="ko-KR" altLang="en-US" sz="3200" dirty="0">
                <a:solidFill>
                  <a:schemeClr val="bg1"/>
                </a:solidFill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29DF51C3-D978-FCC9-C0EF-6353EEBC67C8}"/>
                </a:ext>
              </a:extLst>
            </p:cNvPr>
            <p:cNvSpPr/>
            <p:nvPr/>
          </p:nvSpPr>
          <p:spPr>
            <a:xfrm>
              <a:off x="889357" y="2392489"/>
              <a:ext cx="514179" cy="514179"/>
            </a:xfrm>
            <a:prstGeom prst="rect">
              <a:avLst/>
            </a:prstGeom>
            <a:solidFill>
              <a:schemeClr val="tx2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dirty="0">
                  <a:solidFill>
                    <a:schemeClr val="bg1"/>
                  </a:solidFill>
                </a:rPr>
                <a:t>8</a:t>
              </a:r>
              <a:endParaRPr lang="ko-KR" altLang="en-US" sz="3200" dirty="0">
                <a:solidFill>
                  <a:schemeClr val="bg1"/>
                </a:solidFill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CD14310-AFDF-4141-CC35-87B6519925F0}"/>
                </a:ext>
              </a:extLst>
            </p:cNvPr>
            <p:cNvSpPr/>
            <p:nvPr/>
          </p:nvSpPr>
          <p:spPr>
            <a:xfrm>
              <a:off x="1403536" y="2392489"/>
              <a:ext cx="514179" cy="514179"/>
            </a:xfrm>
            <a:prstGeom prst="rect">
              <a:avLst/>
            </a:prstGeom>
            <a:solidFill>
              <a:schemeClr val="tx2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dirty="0">
                  <a:solidFill>
                    <a:schemeClr val="bg1"/>
                  </a:solidFill>
                </a:rPr>
                <a:t>11</a:t>
              </a:r>
              <a:endParaRPr lang="ko-KR" altLang="en-US" sz="3200" dirty="0">
                <a:solidFill>
                  <a:schemeClr val="bg1"/>
                </a:solidFill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944173B3-F679-82FB-1E5E-8B86559E24D4}"/>
                </a:ext>
              </a:extLst>
            </p:cNvPr>
            <p:cNvSpPr/>
            <p:nvPr/>
          </p:nvSpPr>
          <p:spPr>
            <a:xfrm>
              <a:off x="1917715" y="2392489"/>
              <a:ext cx="514179" cy="514179"/>
            </a:xfrm>
            <a:prstGeom prst="rect">
              <a:avLst/>
            </a:prstGeom>
            <a:solidFill>
              <a:schemeClr val="tx2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dirty="0">
                  <a:solidFill>
                    <a:schemeClr val="bg1"/>
                  </a:solidFill>
                </a:rPr>
                <a:t>31</a:t>
              </a:r>
              <a:endParaRPr lang="ko-KR" altLang="en-US" sz="3200" dirty="0">
                <a:solidFill>
                  <a:schemeClr val="bg1"/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8DE3CCA-754D-6649-6BFE-BAEC0353C92A}"/>
                </a:ext>
              </a:extLst>
            </p:cNvPr>
            <p:cNvSpPr/>
            <p:nvPr/>
          </p:nvSpPr>
          <p:spPr>
            <a:xfrm>
              <a:off x="2431894" y="2392489"/>
              <a:ext cx="514179" cy="514179"/>
            </a:xfrm>
            <a:prstGeom prst="rect">
              <a:avLst/>
            </a:prstGeom>
            <a:solidFill>
              <a:schemeClr val="tx2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dirty="0">
                  <a:solidFill>
                    <a:schemeClr val="bg1"/>
                  </a:solidFill>
                </a:rPr>
                <a:t>48</a:t>
              </a:r>
              <a:endParaRPr lang="ko-KR" altLang="en-US" sz="3200" dirty="0">
                <a:solidFill>
                  <a:schemeClr val="bg1"/>
                </a:solidFill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753C7036-C214-A675-DAB6-BD57978F197A}"/>
                </a:ext>
              </a:extLst>
            </p:cNvPr>
            <p:cNvSpPr/>
            <p:nvPr/>
          </p:nvSpPr>
          <p:spPr>
            <a:xfrm>
              <a:off x="2946073" y="2392489"/>
              <a:ext cx="514179" cy="514179"/>
            </a:xfrm>
            <a:prstGeom prst="rect">
              <a:avLst/>
            </a:prstGeom>
            <a:solidFill>
              <a:schemeClr val="tx2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dirty="0">
                  <a:solidFill>
                    <a:schemeClr val="bg1"/>
                  </a:solidFill>
                </a:rPr>
                <a:t>73</a:t>
              </a:r>
              <a:endParaRPr lang="ko-KR" altLang="en-US" sz="3200" dirty="0">
                <a:solidFill>
                  <a:schemeClr val="bg1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AFADFDB-AE36-C7C7-B78C-4C42A03DFC7F}"/>
                </a:ext>
              </a:extLst>
            </p:cNvPr>
            <p:cNvSpPr txBox="1"/>
            <p:nvPr/>
          </p:nvSpPr>
          <p:spPr>
            <a:xfrm>
              <a:off x="798719" y="2138038"/>
              <a:ext cx="2238007" cy="1688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800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두 </a:t>
              </a:r>
              <a:r>
                <a:rPr lang="ko-KR" altLang="en-US" sz="2800" dirty="0" err="1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개짜리</a:t>
              </a:r>
              <a:r>
                <a:rPr lang="ko-KR" altLang="en-US" sz="2800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 배열의 처리를 끝으로 정렬이 완료된다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113017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>
            <a:extLst>
              <a:ext uri="{FF2B5EF4-FFF2-40B4-BE49-F238E27FC236}">
                <a16:creationId xmlns:a16="http://schemas.microsoft.com/office/drawing/2014/main" id="{39529140-5216-4928-7D60-32640CB035AE}"/>
              </a:ext>
            </a:extLst>
          </p:cNvPr>
          <p:cNvGrpSpPr/>
          <p:nvPr/>
        </p:nvGrpSpPr>
        <p:grpSpPr>
          <a:xfrm>
            <a:off x="0" y="6343821"/>
            <a:ext cx="12191999" cy="514179"/>
            <a:chOff x="0" y="6343821"/>
            <a:chExt cx="12191999" cy="514179"/>
          </a:xfrm>
          <a:solidFill>
            <a:srgbClr val="002060"/>
          </a:solidFill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C762CF6-57F6-F596-38CD-ED66C4E28901}"/>
                </a:ext>
              </a:extLst>
            </p:cNvPr>
            <p:cNvSpPr/>
            <p:nvPr/>
          </p:nvSpPr>
          <p:spPr>
            <a:xfrm>
              <a:off x="0" y="6343821"/>
              <a:ext cx="12191999" cy="5141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D027966-D85B-FE5E-3B1A-57FF08181E67}"/>
                </a:ext>
              </a:extLst>
            </p:cNvPr>
            <p:cNvSpPr txBox="1">
              <a:spLocks/>
            </p:cNvSpPr>
            <p:nvPr/>
          </p:nvSpPr>
          <p:spPr>
            <a:xfrm>
              <a:off x="287999" y="6413766"/>
              <a:ext cx="1493911" cy="369332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latin typeface="Pretendard Black" panose="02000503000000020004" pitchFamily="2" charset="-127"/>
                  <a:ea typeface="Pretendard Black" panose="02000503000000020004" pitchFamily="2" charset="-127"/>
                  <a:cs typeface="Pretendard Black" panose="02000503000000020004" pitchFamily="2" charset="-127"/>
                </a:rPr>
                <a:t>Ted Song</a:t>
              </a:r>
              <a:endParaRPr lang="ko-KR" altLang="en-US" b="1" dirty="0">
                <a:solidFill>
                  <a:schemeClr val="bg1"/>
                </a:solidFill>
                <a:latin typeface="Pretendard Black" panose="02000503000000020004" pitchFamily="2" charset="-127"/>
                <a:ea typeface="Pretendard Black" panose="02000503000000020004" pitchFamily="2" charset="-127"/>
                <a:cs typeface="Pretendard Black" panose="02000503000000020004" pitchFamily="2" charset="-127"/>
              </a:endParaRPr>
            </a:p>
          </p:txBody>
        </p:sp>
        <p:pic>
          <p:nvPicPr>
            <p:cNvPr id="21" name="그림 20" descr="텍스트이(가) 표시된 사진&#10;&#10;자동 생성된 설명">
              <a:extLst>
                <a:ext uri="{FF2B5EF4-FFF2-40B4-BE49-F238E27FC236}">
                  <a16:creationId xmlns:a16="http://schemas.microsoft.com/office/drawing/2014/main" id="{075C6087-920F-EE9F-7227-A148C19C8D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29" t="12523" r="16735" b="8130"/>
            <a:stretch/>
          </p:blipFill>
          <p:spPr>
            <a:xfrm>
              <a:off x="9022255" y="6365239"/>
              <a:ext cx="2881746" cy="466387"/>
            </a:xfrm>
            <a:prstGeom prst="rect">
              <a:avLst/>
            </a:prstGeom>
            <a:grpFill/>
          </p:spPr>
        </p:pic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E190879B-905D-9B65-A7E0-30CE88823F77}"/>
              </a:ext>
            </a:extLst>
          </p:cNvPr>
          <p:cNvSpPr/>
          <p:nvPr/>
        </p:nvSpPr>
        <p:spPr>
          <a:xfrm>
            <a:off x="287999" y="288000"/>
            <a:ext cx="11616617" cy="51417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1A66F6-C61F-8154-FCCD-D381169E6E6D}"/>
              </a:ext>
            </a:extLst>
          </p:cNvPr>
          <p:cNvSpPr txBox="1"/>
          <p:nvPr/>
        </p:nvSpPr>
        <p:spPr>
          <a:xfrm>
            <a:off x="375178" y="314256"/>
            <a:ext cx="13195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버블 정렬</a:t>
            </a:r>
            <a:endParaRPr lang="en-US" altLang="ko-KR" sz="2400" b="1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4366DD-71D3-7E87-D436-AE9FBC5F95F5}"/>
              </a:ext>
            </a:extLst>
          </p:cNvPr>
          <p:cNvSpPr txBox="1"/>
          <p:nvPr/>
        </p:nvSpPr>
        <p:spPr>
          <a:xfrm>
            <a:off x="287999" y="2245214"/>
            <a:ext cx="11616002" cy="18188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버블 정렬 알고리즘은</a:t>
            </a:r>
            <a:r>
              <a:rPr lang="en-US" altLang="ko-KR" sz="32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 </a:t>
            </a:r>
            <a:r>
              <a:rPr lang="ko-KR" altLang="en-US" sz="32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몇 번 연산을 </a:t>
            </a:r>
            <a:r>
              <a:rPr lang="ko-KR" altLang="en-US" sz="3200" dirty="0" err="1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해야할까</a:t>
            </a:r>
            <a:r>
              <a:rPr lang="en-US" altLang="ko-KR" sz="32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?</a:t>
            </a:r>
            <a:endParaRPr lang="en-US" altLang="ko-KR" sz="32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endParaRPr lang="en-US" altLang="ko-KR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양 옆에 원소들의 크기를 비교하는 연산</a:t>
            </a:r>
            <a:endParaRPr lang="en-US" altLang="ko-KR" sz="22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양 옆 원소들의 위치를 교환하는 연산</a:t>
            </a:r>
            <a:endParaRPr lang="en-US" altLang="ko-KR" sz="22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353094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>
            <a:extLst>
              <a:ext uri="{FF2B5EF4-FFF2-40B4-BE49-F238E27FC236}">
                <a16:creationId xmlns:a16="http://schemas.microsoft.com/office/drawing/2014/main" id="{39529140-5216-4928-7D60-32640CB035AE}"/>
              </a:ext>
            </a:extLst>
          </p:cNvPr>
          <p:cNvGrpSpPr/>
          <p:nvPr/>
        </p:nvGrpSpPr>
        <p:grpSpPr>
          <a:xfrm>
            <a:off x="0" y="6343821"/>
            <a:ext cx="12191999" cy="514179"/>
            <a:chOff x="0" y="6343821"/>
            <a:chExt cx="12191999" cy="514179"/>
          </a:xfrm>
          <a:solidFill>
            <a:srgbClr val="002060"/>
          </a:solidFill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C762CF6-57F6-F596-38CD-ED66C4E28901}"/>
                </a:ext>
              </a:extLst>
            </p:cNvPr>
            <p:cNvSpPr/>
            <p:nvPr/>
          </p:nvSpPr>
          <p:spPr>
            <a:xfrm>
              <a:off x="0" y="6343821"/>
              <a:ext cx="12191999" cy="5141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D027966-D85B-FE5E-3B1A-57FF08181E67}"/>
                </a:ext>
              </a:extLst>
            </p:cNvPr>
            <p:cNvSpPr txBox="1">
              <a:spLocks/>
            </p:cNvSpPr>
            <p:nvPr/>
          </p:nvSpPr>
          <p:spPr>
            <a:xfrm>
              <a:off x="287999" y="6413766"/>
              <a:ext cx="1493911" cy="369332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latin typeface="Pretendard Black" panose="02000503000000020004" pitchFamily="2" charset="-127"/>
                  <a:ea typeface="Pretendard Black" panose="02000503000000020004" pitchFamily="2" charset="-127"/>
                  <a:cs typeface="Pretendard Black" panose="02000503000000020004" pitchFamily="2" charset="-127"/>
                </a:rPr>
                <a:t>Ted Song</a:t>
              </a:r>
              <a:endParaRPr lang="ko-KR" altLang="en-US" b="1" dirty="0">
                <a:solidFill>
                  <a:schemeClr val="bg1"/>
                </a:solidFill>
                <a:latin typeface="Pretendard Black" panose="02000503000000020004" pitchFamily="2" charset="-127"/>
                <a:ea typeface="Pretendard Black" panose="02000503000000020004" pitchFamily="2" charset="-127"/>
                <a:cs typeface="Pretendard Black" panose="02000503000000020004" pitchFamily="2" charset="-127"/>
              </a:endParaRPr>
            </a:p>
          </p:txBody>
        </p:sp>
        <p:pic>
          <p:nvPicPr>
            <p:cNvPr id="21" name="그림 20" descr="텍스트이(가) 표시된 사진&#10;&#10;자동 생성된 설명">
              <a:extLst>
                <a:ext uri="{FF2B5EF4-FFF2-40B4-BE49-F238E27FC236}">
                  <a16:creationId xmlns:a16="http://schemas.microsoft.com/office/drawing/2014/main" id="{075C6087-920F-EE9F-7227-A148C19C8D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29" t="12523" r="16735" b="8130"/>
            <a:stretch/>
          </p:blipFill>
          <p:spPr>
            <a:xfrm>
              <a:off x="9022255" y="6365239"/>
              <a:ext cx="2881746" cy="466387"/>
            </a:xfrm>
            <a:prstGeom prst="rect">
              <a:avLst/>
            </a:prstGeom>
            <a:grpFill/>
          </p:spPr>
        </p:pic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E190879B-905D-9B65-A7E0-30CE88823F77}"/>
              </a:ext>
            </a:extLst>
          </p:cNvPr>
          <p:cNvSpPr/>
          <p:nvPr/>
        </p:nvSpPr>
        <p:spPr>
          <a:xfrm>
            <a:off x="287999" y="288000"/>
            <a:ext cx="11616617" cy="51417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1A66F6-C61F-8154-FCCD-D381169E6E6D}"/>
              </a:ext>
            </a:extLst>
          </p:cNvPr>
          <p:cNvSpPr txBox="1"/>
          <p:nvPr/>
        </p:nvSpPr>
        <p:spPr>
          <a:xfrm>
            <a:off x="375178" y="314256"/>
            <a:ext cx="13195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버블 정렬</a:t>
            </a:r>
            <a:endParaRPr lang="en-US" altLang="ko-KR" sz="2400" b="1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4366DD-71D3-7E87-D436-AE9FBC5F95F5}"/>
              </a:ext>
            </a:extLst>
          </p:cNvPr>
          <p:cNvSpPr txBox="1"/>
          <p:nvPr/>
        </p:nvSpPr>
        <p:spPr>
          <a:xfrm>
            <a:off x="287999" y="2245214"/>
            <a:ext cx="11616002" cy="27990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버블 정렬 알고리즘은</a:t>
            </a:r>
            <a:r>
              <a:rPr lang="en-US" altLang="ko-KR" sz="32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 </a:t>
            </a:r>
            <a:r>
              <a:rPr lang="ko-KR" altLang="en-US" sz="32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몇 번 연산을 </a:t>
            </a:r>
            <a:r>
              <a:rPr lang="ko-KR" altLang="en-US" sz="3200" dirty="0" err="1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해야할까</a:t>
            </a:r>
            <a:r>
              <a:rPr lang="en-US" altLang="ko-KR" sz="32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?</a:t>
            </a:r>
            <a:endParaRPr lang="en-US" altLang="ko-KR" sz="32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endParaRPr lang="en-US" altLang="ko-KR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양 옆에 원소들의 크기를 비교하는 연산</a:t>
            </a:r>
            <a:endParaRPr lang="en-US" altLang="ko-KR" sz="22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양 옆 원소들의 위치를 교환하는 연산</a:t>
            </a:r>
            <a:endParaRPr lang="en-US" altLang="ko-KR" sz="22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solidFill>
                  <a:srgbClr val="C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위에 연산들을 </a:t>
            </a:r>
            <a:r>
              <a:rPr lang="en-US" altLang="ko-KR" sz="2400" dirty="0">
                <a:solidFill>
                  <a:srgbClr val="C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N^2</a:t>
            </a:r>
            <a:r>
              <a:rPr lang="ko-KR" altLang="en-US" sz="2400" dirty="0">
                <a:solidFill>
                  <a:srgbClr val="C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번 반복해야 하니까 대충 </a:t>
            </a:r>
            <a:r>
              <a:rPr lang="en-US" altLang="ko-KR" sz="2400" dirty="0">
                <a:solidFill>
                  <a:srgbClr val="C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N^2 </a:t>
            </a:r>
            <a:r>
              <a:rPr lang="ko-KR" altLang="en-US" sz="2400" dirty="0">
                <a:solidFill>
                  <a:srgbClr val="C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만큼 연산하면 정렬이 됨</a:t>
            </a:r>
            <a:br>
              <a:rPr lang="en-US" altLang="ko-KR" sz="2400" dirty="0">
                <a:solidFill>
                  <a:srgbClr val="C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</a:br>
            <a:r>
              <a:rPr lang="en-US" altLang="ko-KR" sz="1600" dirty="0">
                <a:solidFill>
                  <a:srgbClr val="C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(</a:t>
            </a:r>
            <a:r>
              <a:rPr lang="ko-KR" altLang="en-US" sz="1600" dirty="0" err="1">
                <a:solidFill>
                  <a:srgbClr val="C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시간복잡도의</a:t>
            </a:r>
            <a:r>
              <a:rPr lang="ko-KR" altLang="en-US" sz="1600" dirty="0">
                <a:solidFill>
                  <a:srgbClr val="C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개념을 설명하지 않았기 때문에 대충 설명함</a:t>
            </a:r>
            <a:r>
              <a:rPr lang="en-US" altLang="ko-KR" sz="1600" dirty="0">
                <a:solidFill>
                  <a:srgbClr val="C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.)</a:t>
            </a:r>
            <a:endParaRPr lang="en-US" altLang="ko-KR" sz="2400" dirty="0">
              <a:solidFill>
                <a:srgbClr val="C00000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606578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>
            <a:extLst>
              <a:ext uri="{FF2B5EF4-FFF2-40B4-BE49-F238E27FC236}">
                <a16:creationId xmlns:a16="http://schemas.microsoft.com/office/drawing/2014/main" id="{39529140-5216-4928-7D60-32640CB035AE}"/>
              </a:ext>
            </a:extLst>
          </p:cNvPr>
          <p:cNvGrpSpPr/>
          <p:nvPr/>
        </p:nvGrpSpPr>
        <p:grpSpPr>
          <a:xfrm>
            <a:off x="0" y="6343821"/>
            <a:ext cx="12191999" cy="514179"/>
            <a:chOff x="0" y="6343821"/>
            <a:chExt cx="12191999" cy="514179"/>
          </a:xfrm>
          <a:solidFill>
            <a:srgbClr val="002060"/>
          </a:solidFill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C762CF6-57F6-F596-38CD-ED66C4E28901}"/>
                </a:ext>
              </a:extLst>
            </p:cNvPr>
            <p:cNvSpPr/>
            <p:nvPr/>
          </p:nvSpPr>
          <p:spPr>
            <a:xfrm>
              <a:off x="0" y="6343821"/>
              <a:ext cx="12191999" cy="5141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D027966-D85B-FE5E-3B1A-57FF08181E67}"/>
                </a:ext>
              </a:extLst>
            </p:cNvPr>
            <p:cNvSpPr txBox="1">
              <a:spLocks/>
            </p:cNvSpPr>
            <p:nvPr/>
          </p:nvSpPr>
          <p:spPr>
            <a:xfrm>
              <a:off x="287999" y="6413766"/>
              <a:ext cx="1493911" cy="369332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latin typeface="Pretendard Black" panose="02000503000000020004" pitchFamily="2" charset="-127"/>
                  <a:ea typeface="Pretendard Black" panose="02000503000000020004" pitchFamily="2" charset="-127"/>
                  <a:cs typeface="Pretendard Black" panose="02000503000000020004" pitchFamily="2" charset="-127"/>
                </a:rPr>
                <a:t>Ted Song</a:t>
              </a:r>
              <a:endParaRPr lang="ko-KR" altLang="en-US" b="1" dirty="0">
                <a:solidFill>
                  <a:schemeClr val="bg1"/>
                </a:solidFill>
                <a:latin typeface="Pretendard Black" panose="02000503000000020004" pitchFamily="2" charset="-127"/>
                <a:ea typeface="Pretendard Black" panose="02000503000000020004" pitchFamily="2" charset="-127"/>
                <a:cs typeface="Pretendard Black" panose="02000503000000020004" pitchFamily="2" charset="-127"/>
              </a:endParaRPr>
            </a:p>
          </p:txBody>
        </p:sp>
        <p:pic>
          <p:nvPicPr>
            <p:cNvPr id="21" name="그림 20" descr="텍스트이(가) 표시된 사진&#10;&#10;자동 생성된 설명">
              <a:extLst>
                <a:ext uri="{FF2B5EF4-FFF2-40B4-BE49-F238E27FC236}">
                  <a16:creationId xmlns:a16="http://schemas.microsoft.com/office/drawing/2014/main" id="{075C6087-920F-EE9F-7227-A148C19C8D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29" t="12523" r="16735" b="8130"/>
            <a:stretch/>
          </p:blipFill>
          <p:spPr>
            <a:xfrm>
              <a:off x="9022255" y="6365239"/>
              <a:ext cx="2881746" cy="466387"/>
            </a:xfrm>
            <a:prstGeom prst="rect">
              <a:avLst/>
            </a:prstGeom>
            <a:grpFill/>
          </p:spPr>
        </p:pic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E190879B-905D-9B65-A7E0-30CE88823F77}"/>
              </a:ext>
            </a:extLst>
          </p:cNvPr>
          <p:cNvSpPr/>
          <p:nvPr/>
        </p:nvSpPr>
        <p:spPr>
          <a:xfrm>
            <a:off x="287999" y="288000"/>
            <a:ext cx="11616617" cy="51417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1A66F6-C61F-8154-FCCD-D381169E6E6D}"/>
              </a:ext>
            </a:extLst>
          </p:cNvPr>
          <p:cNvSpPr txBox="1"/>
          <p:nvPr/>
        </p:nvSpPr>
        <p:spPr>
          <a:xfrm>
            <a:off x="375178" y="314256"/>
            <a:ext cx="13195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삽입 정렬</a:t>
            </a:r>
            <a:endParaRPr lang="en-US" altLang="ko-KR" sz="2400" b="1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4FC787E-8A17-F999-376F-D4AC024EDEBB}"/>
              </a:ext>
            </a:extLst>
          </p:cNvPr>
          <p:cNvSpPr txBox="1"/>
          <p:nvPr/>
        </p:nvSpPr>
        <p:spPr>
          <a:xfrm>
            <a:off x="287999" y="1757805"/>
            <a:ext cx="11616002" cy="33423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삽입 정렬 알고리즘의 개념</a:t>
            </a:r>
            <a:endParaRPr lang="en-US" altLang="ko-KR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endParaRPr lang="en-US" altLang="ko-KR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200" dirty="0">
                <a:solidFill>
                  <a:srgbClr val="C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이미 정렬되어 있는 </a:t>
            </a:r>
            <a:r>
              <a:rPr lang="en-US" altLang="ko-KR" sz="2200" dirty="0">
                <a:solidFill>
                  <a:srgbClr val="C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i </a:t>
            </a:r>
            <a:r>
              <a:rPr lang="ko-KR" altLang="en-US" sz="2200" dirty="0">
                <a:solidFill>
                  <a:srgbClr val="C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크기의 배열에 하나의 원소를 더 더하여 정렬된 </a:t>
            </a:r>
            <a:r>
              <a:rPr lang="en-US" altLang="ko-KR" sz="2200" dirty="0">
                <a:solidFill>
                  <a:srgbClr val="C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i+1</a:t>
            </a:r>
            <a:r>
              <a:rPr lang="ko-KR" altLang="en-US" sz="2200" dirty="0">
                <a:solidFill>
                  <a:srgbClr val="C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개 크기의 배열을 만드는 과정을 반복하는</a:t>
            </a:r>
            <a:r>
              <a:rPr lang="en-US" altLang="ko-KR" sz="2200" dirty="0">
                <a:solidFill>
                  <a:srgbClr val="C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altLang="en-US" sz="2200" dirty="0">
                <a:solidFill>
                  <a:srgbClr val="C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알고리즘</a:t>
            </a:r>
            <a:endParaRPr lang="en-US" altLang="ko-KR" sz="2200" dirty="0">
              <a:solidFill>
                <a:srgbClr val="C00000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조금 더 쉽게 설명하자면</a:t>
            </a:r>
            <a:r>
              <a:rPr lang="en-US" altLang="ko-KR" sz="2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 </a:t>
            </a:r>
            <a:r>
              <a:rPr lang="ko-KR" altLang="en-US" sz="2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앞에 있는 원소부터 차례대로 보면서</a:t>
            </a:r>
            <a:r>
              <a:rPr lang="en-US" altLang="ko-KR" sz="2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 </a:t>
            </a:r>
            <a:r>
              <a:rPr lang="ko-KR" altLang="en-US" sz="2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올바른 자리를 찾아서 집어넣는 알고리즘이다</a:t>
            </a:r>
            <a:r>
              <a:rPr lang="en-US" altLang="ko-KR" sz="2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이해하기 쉽도록 유튜브 영상을 준비했다</a:t>
            </a:r>
            <a:r>
              <a:rPr lang="en-US" altLang="ko-KR" sz="2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238207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>
            <a:extLst>
              <a:ext uri="{FF2B5EF4-FFF2-40B4-BE49-F238E27FC236}">
                <a16:creationId xmlns:a16="http://schemas.microsoft.com/office/drawing/2014/main" id="{39529140-5216-4928-7D60-32640CB035AE}"/>
              </a:ext>
            </a:extLst>
          </p:cNvPr>
          <p:cNvGrpSpPr/>
          <p:nvPr/>
        </p:nvGrpSpPr>
        <p:grpSpPr>
          <a:xfrm>
            <a:off x="0" y="6343821"/>
            <a:ext cx="12191999" cy="514179"/>
            <a:chOff x="0" y="6343821"/>
            <a:chExt cx="12191999" cy="514179"/>
          </a:xfrm>
          <a:solidFill>
            <a:srgbClr val="002060"/>
          </a:solidFill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C762CF6-57F6-F596-38CD-ED66C4E28901}"/>
                </a:ext>
              </a:extLst>
            </p:cNvPr>
            <p:cNvSpPr/>
            <p:nvPr/>
          </p:nvSpPr>
          <p:spPr>
            <a:xfrm>
              <a:off x="0" y="6343821"/>
              <a:ext cx="12191999" cy="5141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D027966-D85B-FE5E-3B1A-57FF08181E67}"/>
                </a:ext>
              </a:extLst>
            </p:cNvPr>
            <p:cNvSpPr txBox="1">
              <a:spLocks/>
            </p:cNvSpPr>
            <p:nvPr/>
          </p:nvSpPr>
          <p:spPr>
            <a:xfrm>
              <a:off x="287999" y="6413766"/>
              <a:ext cx="1493911" cy="369332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latin typeface="Pretendard Black" panose="02000503000000020004" pitchFamily="2" charset="-127"/>
                  <a:ea typeface="Pretendard Black" panose="02000503000000020004" pitchFamily="2" charset="-127"/>
                  <a:cs typeface="Pretendard Black" panose="02000503000000020004" pitchFamily="2" charset="-127"/>
                </a:rPr>
                <a:t>Ted Song</a:t>
              </a:r>
              <a:endParaRPr lang="ko-KR" altLang="en-US" b="1" dirty="0">
                <a:solidFill>
                  <a:schemeClr val="bg1"/>
                </a:solidFill>
                <a:latin typeface="Pretendard Black" panose="02000503000000020004" pitchFamily="2" charset="-127"/>
                <a:ea typeface="Pretendard Black" panose="02000503000000020004" pitchFamily="2" charset="-127"/>
                <a:cs typeface="Pretendard Black" panose="02000503000000020004" pitchFamily="2" charset="-127"/>
              </a:endParaRPr>
            </a:p>
          </p:txBody>
        </p:sp>
        <p:pic>
          <p:nvPicPr>
            <p:cNvPr id="21" name="그림 20" descr="텍스트이(가) 표시된 사진&#10;&#10;자동 생성된 설명">
              <a:extLst>
                <a:ext uri="{FF2B5EF4-FFF2-40B4-BE49-F238E27FC236}">
                  <a16:creationId xmlns:a16="http://schemas.microsoft.com/office/drawing/2014/main" id="{075C6087-920F-EE9F-7227-A148C19C8D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29" t="12523" r="16735" b="8130"/>
            <a:stretch/>
          </p:blipFill>
          <p:spPr>
            <a:xfrm>
              <a:off x="9022255" y="6365239"/>
              <a:ext cx="2881746" cy="466387"/>
            </a:xfrm>
            <a:prstGeom prst="rect">
              <a:avLst/>
            </a:prstGeom>
            <a:grpFill/>
          </p:spPr>
        </p:pic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E190879B-905D-9B65-A7E0-30CE88823F77}"/>
              </a:ext>
            </a:extLst>
          </p:cNvPr>
          <p:cNvSpPr/>
          <p:nvPr/>
        </p:nvSpPr>
        <p:spPr>
          <a:xfrm>
            <a:off x="287999" y="288000"/>
            <a:ext cx="11616617" cy="51417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1A66F6-C61F-8154-FCCD-D381169E6E6D}"/>
              </a:ext>
            </a:extLst>
          </p:cNvPr>
          <p:cNvSpPr txBox="1"/>
          <p:nvPr/>
        </p:nvSpPr>
        <p:spPr>
          <a:xfrm>
            <a:off x="375178" y="314256"/>
            <a:ext cx="13195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삽입 정렬</a:t>
            </a:r>
            <a:endParaRPr lang="en-US" altLang="ko-KR" sz="2400" b="1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4FC787E-8A17-F999-376F-D4AC024EDEBB}"/>
              </a:ext>
            </a:extLst>
          </p:cNvPr>
          <p:cNvSpPr txBox="1"/>
          <p:nvPr/>
        </p:nvSpPr>
        <p:spPr>
          <a:xfrm>
            <a:off x="287999" y="1128219"/>
            <a:ext cx="116160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삽입 정렬 알고리즘의 작동 과정</a:t>
            </a:r>
            <a:endParaRPr lang="en-US" altLang="ko-KR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pic>
        <p:nvPicPr>
          <p:cNvPr id="1026" name="Picture 2">
            <a:hlinkClick r:id="rId4"/>
            <a:extLst>
              <a:ext uri="{FF2B5EF4-FFF2-40B4-BE49-F238E27FC236}">
                <a16:creationId xmlns:a16="http://schemas.microsoft.com/office/drawing/2014/main" id="{06AC2BBF-9E83-EBD2-E00B-64A7FF2BCC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2699" y="2035301"/>
            <a:ext cx="7086600" cy="3986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57923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>
            <a:extLst>
              <a:ext uri="{FF2B5EF4-FFF2-40B4-BE49-F238E27FC236}">
                <a16:creationId xmlns:a16="http://schemas.microsoft.com/office/drawing/2014/main" id="{39529140-5216-4928-7D60-32640CB035AE}"/>
              </a:ext>
            </a:extLst>
          </p:cNvPr>
          <p:cNvGrpSpPr/>
          <p:nvPr/>
        </p:nvGrpSpPr>
        <p:grpSpPr>
          <a:xfrm>
            <a:off x="0" y="6343821"/>
            <a:ext cx="12191999" cy="514179"/>
            <a:chOff x="0" y="6343821"/>
            <a:chExt cx="12191999" cy="514179"/>
          </a:xfrm>
          <a:solidFill>
            <a:srgbClr val="002060"/>
          </a:solidFill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C762CF6-57F6-F596-38CD-ED66C4E28901}"/>
                </a:ext>
              </a:extLst>
            </p:cNvPr>
            <p:cNvSpPr/>
            <p:nvPr/>
          </p:nvSpPr>
          <p:spPr>
            <a:xfrm>
              <a:off x="0" y="6343821"/>
              <a:ext cx="12191999" cy="5141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D027966-D85B-FE5E-3B1A-57FF08181E67}"/>
                </a:ext>
              </a:extLst>
            </p:cNvPr>
            <p:cNvSpPr txBox="1">
              <a:spLocks/>
            </p:cNvSpPr>
            <p:nvPr/>
          </p:nvSpPr>
          <p:spPr>
            <a:xfrm>
              <a:off x="287999" y="6413766"/>
              <a:ext cx="1493911" cy="369332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latin typeface="Pretendard Black" panose="02000503000000020004" pitchFamily="2" charset="-127"/>
                  <a:ea typeface="Pretendard Black" panose="02000503000000020004" pitchFamily="2" charset="-127"/>
                  <a:cs typeface="Pretendard Black" panose="02000503000000020004" pitchFamily="2" charset="-127"/>
                </a:rPr>
                <a:t>Ted Song</a:t>
              </a:r>
              <a:endParaRPr lang="ko-KR" altLang="en-US" b="1" dirty="0">
                <a:solidFill>
                  <a:schemeClr val="bg1"/>
                </a:solidFill>
                <a:latin typeface="Pretendard Black" panose="02000503000000020004" pitchFamily="2" charset="-127"/>
                <a:ea typeface="Pretendard Black" panose="02000503000000020004" pitchFamily="2" charset="-127"/>
                <a:cs typeface="Pretendard Black" panose="02000503000000020004" pitchFamily="2" charset="-127"/>
              </a:endParaRPr>
            </a:p>
          </p:txBody>
        </p:sp>
        <p:pic>
          <p:nvPicPr>
            <p:cNvPr id="21" name="그림 20" descr="텍스트이(가) 표시된 사진&#10;&#10;자동 생성된 설명">
              <a:extLst>
                <a:ext uri="{FF2B5EF4-FFF2-40B4-BE49-F238E27FC236}">
                  <a16:creationId xmlns:a16="http://schemas.microsoft.com/office/drawing/2014/main" id="{075C6087-920F-EE9F-7227-A148C19C8D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29" t="12523" r="16735" b="8130"/>
            <a:stretch/>
          </p:blipFill>
          <p:spPr>
            <a:xfrm>
              <a:off x="9022255" y="6365239"/>
              <a:ext cx="2881746" cy="466387"/>
            </a:xfrm>
            <a:prstGeom prst="rect">
              <a:avLst/>
            </a:prstGeom>
            <a:grpFill/>
          </p:spPr>
        </p:pic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E190879B-905D-9B65-A7E0-30CE88823F77}"/>
              </a:ext>
            </a:extLst>
          </p:cNvPr>
          <p:cNvSpPr/>
          <p:nvPr/>
        </p:nvSpPr>
        <p:spPr>
          <a:xfrm>
            <a:off x="287999" y="288000"/>
            <a:ext cx="11616617" cy="51417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1A66F6-C61F-8154-FCCD-D381169E6E6D}"/>
              </a:ext>
            </a:extLst>
          </p:cNvPr>
          <p:cNvSpPr txBox="1"/>
          <p:nvPr/>
        </p:nvSpPr>
        <p:spPr>
          <a:xfrm>
            <a:off x="375178" y="314256"/>
            <a:ext cx="13195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삽입 정렬</a:t>
            </a:r>
            <a:endParaRPr lang="en-US" altLang="ko-KR" sz="2400" b="1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CBF61F-C1B2-596D-25F0-E1AB3B5344AE}"/>
              </a:ext>
            </a:extLst>
          </p:cNvPr>
          <p:cNvSpPr txBox="1"/>
          <p:nvPr/>
        </p:nvSpPr>
        <p:spPr>
          <a:xfrm>
            <a:off x="287999" y="1819072"/>
            <a:ext cx="11616002" cy="18188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삽입 정렬 알고리즘은</a:t>
            </a:r>
            <a:r>
              <a:rPr lang="en-US" altLang="ko-KR" sz="32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 </a:t>
            </a:r>
            <a:r>
              <a:rPr lang="ko-KR" altLang="en-US" sz="32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몇 번 연산을 </a:t>
            </a:r>
            <a:r>
              <a:rPr lang="ko-KR" altLang="en-US" sz="3200" dirty="0" err="1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해야할까</a:t>
            </a:r>
            <a:r>
              <a:rPr lang="en-US" altLang="ko-KR" sz="32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?</a:t>
            </a:r>
            <a:endParaRPr lang="en-US" altLang="ko-KR" sz="32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endParaRPr lang="en-US" altLang="ko-KR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2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(1) </a:t>
            </a:r>
            <a:r>
              <a:rPr lang="ko-KR" altLang="en-US" sz="2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원소들의 크기를 비교하는 연산</a:t>
            </a:r>
            <a:endParaRPr lang="en-US" altLang="ko-KR" sz="22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2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(2) </a:t>
            </a:r>
            <a:r>
              <a:rPr lang="ko-KR" altLang="en-US" sz="2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원소들의 위치를 교환하는 연산</a:t>
            </a:r>
            <a:endParaRPr lang="en-US" altLang="ko-KR" sz="22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9505876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>
            <a:extLst>
              <a:ext uri="{FF2B5EF4-FFF2-40B4-BE49-F238E27FC236}">
                <a16:creationId xmlns:a16="http://schemas.microsoft.com/office/drawing/2014/main" id="{39529140-5216-4928-7D60-32640CB035AE}"/>
              </a:ext>
            </a:extLst>
          </p:cNvPr>
          <p:cNvGrpSpPr/>
          <p:nvPr/>
        </p:nvGrpSpPr>
        <p:grpSpPr>
          <a:xfrm>
            <a:off x="0" y="6343821"/>
            <a:ext cx="12191999" cy="514179"/>
            <a:chOff x="0" y="6343821"/>
            <a:chExt cx="12191999" cy="514179"/>
          </a:xfrm>
          <a:solidFill>
            <a:srgbClr val="002060"/>
          </a:solidFill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C762CF6-57F6-F596-38CD-ED66C4E28901}"/>
                </a:ext>
              </a:extLst>
            </p:cNvPr>
            <p:cNvSpPr/>
            <p:nvPr/>
          </p:nvSpPr>
          <p:spPr>
            <a:xfrm>
              <a:off x="0" y="6343821"/>
              <a:ext cx="12191999" cy="5141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D027966-D85B-FE5E-3B1A-57FF08181E67}"/>
                </a:ext>
              </a:extLst>
            </p:cNvPr>
            <p:cNvSpPr txBox="1">
              <a:spLocks/>
            </p:cNvSpPr>
            <p:nvPr/>
          </p:nvSpPr>
          <p:spPr>
            <a:xfrm>
              <a:off x="287999" y="6413766"/>
              <a:ext cx="1493911" cy="369332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latin typeface="Pretendard Black" panose="02000503000000020004" pitchFamily="2" charset="-127"/>
                  <a:ea typeface="Pretendard Black" panose="02000503000000020004" pitchFamily="2" charset="-127"/>
                  <a:cs typeface="Pretendard Black" panose="02000503000000020004" pitchFamily="2" charset="-127"/>
                </a:rPr>
                <a:t>Ted Song</a:t>
              </a:r>
              <a:endParaRPr lang="ko-KR" altLang="en-US" b="1" dirty="0">
                <a:solidFill>
                  <a:schemeClr val="bg1"/>
                </a:solidFill>
                <a:latin typeface="Pretendard Black" panose="02000503000000020004" pitchFamily="2" charset="-127"/>
                <a:ea typeface="Pretendard Black" panose="02000503000000020004" pitchFamily="2" charset="-127"/>
                <a:cs typeface="Pretendard Black" panose="02000503000000020004" pitchFamily="2" charset="-127"/>
              </a:endParaRPr>
            </a:p>
          </p:txBody>
        </p:sp>
        <p:pic>
          <p:nvPicPr>
            <p:cNvPr id="21" name="그림 20" descr="텍스트이(가) 표시된 사진&#10;&#10;자동 생성된 설명">
              <a:extLst>
                <a:ext uri="{FF2B5EF4-FFF2-40B4-BE49-F238E27FC236}">
                  <a16:creationId xmlns:a16="http://schemas.microsoft.com/office/drawing/2014/main" id="{075C6087-920F-EE9F-7227-A148C19C8D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29" t="12523" r="16735" b="8130"/>
            <a:stretch/>
          </p:blipFill>
          <p:spPr>
            <a:xfrm>
              <a:off x="9022255" y="6365239"/>
              <a:ext cx="2881746" cy="466387"/>
            </a:xfrm>
            <a:prstGeom prst="rect">
              <a:avLst/>
            </a:prstGeom>
            <a:grpFill/>
          </p:spPr>
        </p:pic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E190879B-905D-9B65-A7E0-30CE88823F77}"/>
              </a:ext>
            </a:extLst>
          </p:cNvPr>
          <p:cNvSpPr/>
          <p:nvPr/>
        </p:nvSpPr>
        <p:spPr>
          <a:xfrm>
            <a:off x="287999" y="288000"/>
            <a:ext cx="11616617" cy="51417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1A66F6-C61F-8154-FCCD-D381169E6E6D}"/>
              </a:ext>
            </a:extLst>
          </p:cNvPr>
          <p:cNvSpPr txBox="1"/>
          <p:nvPr/>
        </p:nvSpPr>
        <p:spPr>
          <a:xfrm>
            <a:off x="375178" y="314256"/>
            <a:ext cx="13195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삽입 정렬</a:t>
            </a:r>
            <a:endParaRPr lang="en-US" altLang="ko-KR" sz="2400" b="1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CBF61F-C1B2-596D-25F0-E1AB3B5344AE}"/>
              </a:ext>
            </a:extLst>
          </p:cNvPr>
          <p:cNvSpPr txBox="1"/>
          <p:nvPr/>
        </p:nvSpPr>
        <p:spPr>
          <a:xfrm>
            <a:off x="287999" y="1819072"/>
            <a:ext cx="11616002" cy="32198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삽입 정렬 알고리즘은</a:t>
            </a:r>
            <a:r>
              <a:rPr lang="en-US" altLang="ko-KR" sz="32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 </a:t>
            </a:r>
            <a:r>
              <a:rPr lang="ko-KR" altLang="en-US" sz="32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몇 번 연산을 </a:t>
            </a:r>
            <a:r>
              <a:rPr lang="ko-KR" altLang="en-US" sz="3200" dirty="0" err="1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해야할까</a:t>
            </a:r>
            <a:r>
              <a:rPr lang="en-US" altLang="ko-KR" sz="32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?</a:t>
            </a:r>
            <a:endParaRPr lang="en-US" altLang="ko-KR" sz="32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endParaRPr lang="en-US" altLang="ko-KR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2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(1) </a:t>
            </a:r>
            <a:r>
              <a:rPr lang="ko-KR" altLang="en-US" sz="2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원소들의 크기를 비교하는 연산</a:t>
            </a:r>
            <a:endParaRPr lang="en-US" altLang="ko-KR" sz="22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2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(2) </a:t>
            </a:r>
            <a:r>
              <a:rPr lang="ko-KR" altLang="en-US" sz="2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원소들의 위치를 교환하는 연산</a:t>
            </a:r>
            <a:endParaRPr lang="en-US" altLang="ko-KR" sz="22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2400" dirty="0">
                <a:solidFill>
                  <a:srgbClr val="C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(1) </a:t>
            </a:r>
            <a:r>
              <a:rPr lang="ko-KR" altLang="en-US" sz="2400" dirty="0">
                <a:solidFill>
                  <a:srgbClr val="C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연산을 </a:t>
            </a:r>
            <a:r>
              <a:rPr lang="en-US" altLang="ko-KR" sz="2400" dirty="0">
                <a:solidFill>
                  <a:srgbClr val="C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N</a:t>
            </a:r>
            <a:r>
              <a:rPr lang="ko-KR" altLang="en-US" sz="2400" dirty="0">
                <a:solidFill>
                  <a:srgbClr val="C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번 반복하고</a:t>
            </a:r>
            <a:r>
              <a:rPr lang="en-US" altLang="ko-KR" sz="2400" dirty="0">
                <a:solidFill>
                  <a:srgbClr val="C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 (2) </a:t>
            </a:r>
            <a:r>
              <a:rPr lang="ko-KR" altLang="en-US" sz="2400" dirty="0">
                <a:solidFill>
                  <a:srgbClr val="C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연산을 </a:t>
            </a:r>
            <a:r>
              <a:rPr lang="en-US" altLang="ko-KR" sz="2400" dirty="0">
                <a:solidFill>
                  <a:srgbClr val="C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N</a:t>
            </a:r>
            <a:r>
              <a:rPr lang="ko-KR" altLang="en-US" sz="2400" dirty="0">
                <a:solidFill>
                  <a:srgbClr val="C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번하면 정렬이 됨</a:t>
            </a:r>
            <a:endParaRPr lang="en-US" altLang="ko-KR" sz="2400" dirty="0">
              <a:solidFill>
                <a:srgbClr val="C00000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000" dirty="0">
                <a:solidFill>
                  <a:srgbClr val="C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근데</a:t>
            </a:r>
            <a:r>
              <a:rPr lang="en-US" altLang="ko-KR" sz="2000" dirty="0">
                <a:solidFill>
                  <a:srgbClr val="C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 </a:t>
            </a:r>
            <a:r>
              <a:rPr lang="ko-KR" altLang="en-US" sz="2000" dirty="0">
                <a:solidFill>
                  <a:srgbClr val="C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이미 정렬되어 있는 배열을 정렬하면 </a:t>
            </a:r>
            <a:r>
              <a:rPr lang="en-US" altLang="ko-KR" sz="2000" dirty="0">
                <a:solidFill>
                  <a:srgbClr val="C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(2) </a:t>
            </a:r>
            <a:r>
              <a:rPr lang="ko-KR" altLang="en-US" sz="2000" dirty="0">
                <a:solidFill>
                  <a:srgbClr val="C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연산을 </a:t>
            </a:r>
            <a:r>
              <a:rPr lang="en-US" altLang="ko-KR" sz="2000" dirty="0">
                <a:solidFill>
                  <a:srgbClr val="C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N</a:t>
            </a:r>
            <a:r>
              <a:rPr lang="ko-KR" altLang="en-US" sz="2000" dirty="0">
                <a:solidFill>
                  <a:srgbClr val="C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번 반복 안 해도 돼서 </a:t>
            </a:r>
            <a:r>
              <a:rPr lang="en-US" altLang="ko-KR" sz="2000" dirty="0">
                <a:solidFill>
                  <a:srgbClr val="C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(1) </a:t>
            </a:r>
            <a:r>
              <a:rPr lang="ko-KR" altLang="en-US" sz="2000" dirty="0">
                <a:solidFill>
                  <a:srgbClr val="C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연산만 하면 정렬이 됨</a:t>
            </a:r>
            <a:br>
              <a:rPr lang="en-US" altLang="ko-KR" sz="2400" dirty="0">
                <a:solidFill>
                  <a:srgbClr val="C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</a:br>
            <a:r>
              <a:rPr lang="en-US" altLang="ko-KR" sz="1600" dirty="0">
                <a:solidFill>
                  <a:srgbClr val="C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(</a:t>
            </a:r>
            <a:r>
              <a:rPr lang="ko-KR" altLang="en-US" sz="1600" dirty="0" err="1">
                <a:solidFill>
                  <a:srgbClr val="C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시간복잡도의</a:t>
            </a:r>
            <a:r>
              <a:rPr lang="ko-KR" altLang="en-US" sz="1600" dirty="0">
                <a:solidFill>
                  <a:srgbClr val="C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개념을 설명하지 않았기 때문에 대충 설명함</a:t>
            </a:r>
            <a:r>
              <a:rPr lang="en-US" altLang="ko-KR" sz="1600" dirty="0">
                <a:solidFill>
                  <a:srgbClr val="C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.)</a:t>
            </a:r>
            <a:r>
              <a:rPr lang="ko-KR" altLang="en-US" sz="1600" dirty="0">
                <a:solidFill>
                  <a:srgbClr val="C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endParaRPr lang="en-US" altLang="ko-KR" sz="1600" dirty="0">
              <a:solidFill>
                <a:srgbClr val="C00000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279575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>
            <a:extLst>
              <a:ext uri="{FF2B5EF4-FFF2-40B4-BE49-F238E27FC236}">
                <a16:creationId xmlns:a16="http://schemas.microsoft.com/office/drawing/2014/main" id="{39529140-5216-4928-7D60-32640CB035AE}"/>
              </a:ext>
            </a:extLst>
          </p:cNvPr>
          <p:cNvGrpSpPr/>
          <p:nvPr/>
        </p:nvGrpSpPr>
        <p:grpSpPr>
          <a:xfrm>
            <a:off x="0" y="6343821"/>
            <a:ext cx="12191999" cy="514179"/>
            <a:chOff x="0" y="6343821"/>
            <a:chExt cx="12191999" cy="514179"/>
          </a:xfrm>
          <a:solidFill>
            <a:srgbClr val="002060"/>
          </a:solidFill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C762CF6-57F6-F596-38CD-ED66C4E28901}"/>
                </a:ext>
              </a:extLst>
            </p:cNvPr>
            <p:cNvSpPr/>
            <p:nvPr/>
          </p:nvSpPr>
          <p:spPr>
            <a:xfrm>
              <a:off x="0" y="6343821"/>
              <a:ext cx="12191999" cy="5141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D027966-D85B-FE5E-3B1A-57FF08181E67}"/>
                </a:ext>
              </a:extLst>
            </p:cNvPr>
            <p:cNvSpPr txBox="1">
              <a:spLocks/>
            </p:cNvSpPr>
            <p:nvPr/>
          </p:nvSpPr>
          <p:spPr>
            <a:xfrm>
              <a:off x="287999" y="6413766"/>
              <a:ext cx="1493911" cy="369332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latin typeface="Pretendard Black" panose="02000503000000020004" pitchFamily="2" charset="-127"/>
                  <a:ea typeface="Pretendard Black" panose="02000503000000020004" pitchFamily="2" charset="-127"/>
                  <a:cs typeface="Pretendard Black" panose="02000503000000020004" pitchFamily="2" charset="-127"/>
                </a:rPr>
                <a:t>Ted Song</a:t>
              </a:r>
              <a:endParaRPr lang="ko-KR" altLang="en-US" b="1" dirty="0">
                <a:solidFill>
                  <a:schemeClr val="bg1"/>
                </a:solidFill>
                <a:latin typeface="Pretendard Black" panose="02000503000000020004" pitchFamily="2" charset="-127"/>
                <a:ea typeface="Pretendard Black" panose="02000503000000020004" pitchFamily="2" charset="-127"/>
                <a:cs typeface="Pretendard Black" panose="02000503000000020004" pitchFamily="2" charset="-127"/>
              </a:endParaRPr>
            </a:p>
          </p:txBody>
        </p:sp>
        <p:pic>
          <p:nvPicPr>
            <p:cNvPr id="21" name="그림 20" descr="텍스트이(가) 표시된 사진&#10;&#10;자동 생성된 설명">
              <a:extLst>
                <a:ext uri="{FF2B5EF4-FFF2-40B4-BE49-F238E27FC236}">
                  <a16:creationId xmlns:a16="http://schemas.microsoft.com/office/drawing/2014/main" id="{075C6087-920F-EE9F-7227-A148C19C8D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29" t="12523" r="16735" b="8130"/>
            <a:stretch/>
          </p:blipFill>
          <p:spPr>
            <a:xfrm>
              <a:off x="9022255" y="6365239"/>
              <a:ext cx="2881746" cy="466387"/>
            </a:xfrm>
            <a:prstGeom prst="rect">
              <a:avLst/>
            </a:prstGeom>
            <a:grpFill/>
          </p:spPr>
        </p:pic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E190879B-905D-9B65-A7E0-30CE88823F77}"/>
              </a:ext>
            </a:extLst>
          </p:cNvPr>
          <p:cNvSpPr/>
          <p:nvPr/>
        </p:nvSpPr>
        <p:spPr>
          <a:xfrm>
            <a:off x="287999" y="288000"/>
            <a:ext cx="11616617" cy="51417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1A66F6-C61F-8154-FCCD-D381169E6E6D}"/>
              </a:ext>
            </a:extLst>
          </p:cNvPr>
          <p:cNvSpPr txBox="1"/>
          <p:nvPr/>
        </p:nvSpPr>
        <p:spPr>
          <a:xfrm>
            <a:off x="375178" y="314256"/>
            <a:ext cx="38555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err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파이썬으로</a:t>
            </a:r>
            <a:r>
              <a:rPr lang="ko-KR" altLang="en-US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정렬 알고리즘 구현</a:t>
            </a:r>
          </a:p>
        </p:txBody>
      </p:sp>
      <p:pic>
        <p:nvPicPr>
          <p:cNvPr id="6" name="그림 5" descr="텍스트, 스크린샷, 멀티미디어, 전자 기기이(가) 표시된 사진&#10;&#10;자동 생성된 설명">
            <a:extLst>
              <a:ext uri="{FF2B5EF4-FFF2-40B4-BE49-F238E27FC236}">
                <a16:creationId xmlns:a16="http://schemas.microsoft.com/office/drawing/2014/main" id="{CBFC894D-DB2A-5EED-84F6-F3CDB2C718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5359" y="1413503"/>
            <a:ext cx="7961279" cy="4318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2116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>
            <a:extLst>
              <a:ext uri="{FF2B5EF4-FFF2-40B4-BE49-F238E27FC236}">
                <a16:creationId xmlns:a16="http://schemas.microsoft.com/office/drawing/2014/main" id="{39529140-5216-4928-7D60-32640CB035AE}"/>
              </a:ext>
            </a:extLst>
          </p:cNvPr>
          <p:cNvGrpSpPr/>
          <p:nvPr/>
        </p:nvGrpSpPr>
        <p:grpSpPr>
          <a:xfrm>
            <a:off x="0" y="6343821"/>
            <a:ext cx="12191999" cy="514179"/>
            <a:chOff x="0" y="6343821"/>
            <a:chExt cx="12191999" cy="514179"/>
          </a:xfrm>
          <a:solidFill>
            <a:srgbClr val="002060"/>
          </a:solidFill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C762CF6-57F6-F596-38CD-ED66C4E28901}"/>
                </a:ext>
              </a:extLst>
            </p:cNvPr>
            <p:cNvSpPr/>
            <p:nvPr/>
          </p:nvSpPr>
          <p:spPr>
            <a:xfrm>
              <a:off x="0" y="6343821"/>
              <a:ext cx="12191999" cy="5141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D027966-D85B-FE5E-3B1A-57FF08181E67}"/>
                </a:ext>
              </a:extLst>
            </p:cNvPr>
            <p:cNvSpPr txBox="1">
              <a:spLocks/>
            </p:cNvSpPr>
            <p:nvPr/>
          </p:nvSpPr>
          <p:spPr>
            <a:xfrm>
              <a:off x="287999" y="6413766"/>
              <a:ext cx="1493911" cy="369332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latin typeface="Pretendard Black" panose="02000503000000020004" pitchFamily="2" charset="-127"/>
                  <a:ea typeface="Pretendard Black" panose="02000503000000020004" pitchFamily="2" charset="-127"/>
                  <a:cs typeface="Pretendard Black" panose="02000503000000020004" pitchFamily="2" charset="-127"/>
                </a:rPr>
                <a:t>Ted Song</a:t>
              </a:r>
              <a:endParaRPr lang="ko-KR" altLang="en-US" b="1" dirty="0">
                <a:solidFill>
                  <a:schemeClr val="bg1"/>
                </a:solidFill>
                <a:latin typeface="Pretendard Black" panose="02000503000000020004" pitchFamily="2" charset="-127"/>
                <a:ea typeface="Pretendard Black" panose="02000503000000020004" pitchFamily="2" charset="-127"/>
                <a:cs typeface="Pretendard Black" panose="02000503000000020004" pitchFamily="2" charset="-127"/>
              </a:endParaRPr>
            </a:p>
          </p:txBody>
        </p:sp>
        <p:pic>
          <p:nvPicPr>
            <p:cNvPr id="21" name="그림 20" descr="텍스트이(가) 표시된 사진&#10;&#10;자동 생성된 설명">
              <a:extLst>
                <a:ext uri="{FF2B5EF4-FFF2-40B4-BE49-F238E27FC236}">
                  <a16:creationId xmlns:a16="http://schemas.microsoft.com/office/drawing/2014/main" id="{075C6087-920F-EE9F-7227-A148C19C8D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29" t="12523" r="16735" b="8130"/>
            <a:stretch/>
          </p:blipFill>
          <p:spPr>
            <a:xfrm>
              <a:off x="9022255" y="6365239"/>
              <a:ext cx="2881746" cy="466387"/>
            </a:xfrm>
            <a:prstGeom prst="rect">
              <a:avLst/>
            </a:prstGeom>
            <a:grpFill/>
          </p:spPr>
        </p:pic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E190879B-905D-9B65-A7E0-30CE88823F77}"/>
              </a:ext>
            </a:extLst>
          </p:cNvPr>
          <p:cNvSpPr/>
          <p:nvPr/>
        </p:nvSpPr>
        <p:spPr>
          <a:xfrm>
            <a:off x="287999" y="288000"/>
            <a:ext cx="11616617" cy="51417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1A66F6-C61F-8154-FCCD-D381169E6E6D}"/>
              </a:ext>
            </a:extLst>
          </p:cNvPr>
          <p:cNvSpPr txBox="1"/>
          <p:nvPr/>
        </p:nvSpPr>
        <p:spPr>
          <a:xfrm>
            <a:off x="375178" y="314256"/>
            <a:ext cx="38555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err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파이썬으로</a:t>
            </a:r>
            <a:r>
              <a:rPr lang="ko-KR" altLang="en-US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정렬 알고리즘 구현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D2613B6-63EB-097C-65BE-BB5956519A3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058909" y="1675471"/>
            <a:ext cx="8074179" cy="3795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7124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>
            <a:extLst>
              <a:ext uri="{FF2B5EF4-FFF2-40B4-BE49-F238E27FC236}">
                <a16:creationId xmlns:a16="http://schemas.microsoft.com/office/drawing/2014/main" id="{39529140-5216-4928-7D60-32640CB035AE}"/>
              </a:ext>
            </a:extLst>
          </p:cNvPr>
          <p:cNvGrpSpPr/>
          <p:nvPr/>
        </p:nvGrpSpPr>
        <p:grpSpPr>
          <a:xfrm>
            <a:off x="0" y="6343821"/>
            <a:ext cx="12191999" cy="514179"/>
            <a:chOff x="0" y="6343821"/>
            <a:chExt cx="12191999" cy="514179"/>
          </a:xfrm>
          <a:solidFill>
            <a:srgbClr val="002060"/>
          </a:solidFill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C762CF6-57F6-F596-38CD-ED66C4E28901}"/>
                </a:ext>
              </a:extLst>
            </p:cNvPr>
            <p:cNvSpPr/>
            <p:nvPr/>
          </p:nvSpPr>
          <p:spPr>
            <a:xfrm>
              <a:off x="0" y="6343821"/>
              <a:ext cx="12191999" cy="5141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D027966-D85B-FE5E-3B1A-57FF08181E67}"/>
                </a:ext>
              </a:extLst>
            </p:cNvPr>
            <p:cNvSpPr txBox="1">
              <a:spLocks/>
            </p:cNvSpPr>
            <p:nvPr/>
          </p:nvSpPr>
          <p:spPr>
            <a:xfrm>
              <a:off x="287999" y="6413766"/>
              <a:ext cx="1493911" cy="369332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latin typeface="Pretendard Black" panose="02000503000000020004" pitchFamily="2" charset="-127"/>
                  <a:ea typeface="Pretendard Black" panose="02000503000000020004" pitchFamily="2" charset="-127"/>
                  <a:cs typeface="Pretendard Black" panose="02000503000000020004" pitchFamily="2" charset="-127"/>
                </a:rPr>
                <a:t>Ted Song</a:t>
              </a:r>
              <a:endParaRPr lang="ko-KR" altLang="en-US" b="1" dirty="0">
                <a:solidFill>
                  <a:schemeClr val="bg1"/>
                </a:solidFill>
                <a:latin typeface="Pretendard Black" panose="02000503000000020004" pitchFamily="2" charset="-127"/>
                <a:ea typeface="Pretendard Black" panose="02000503000000020004" pitchFamily="2" charset="-127"/>
                <a:cs typeface="Pretendard Black" panose="02000503000000020004" pitchFamily="2" charset="-127"/>
              </a:endParaRPr>
            </a:p>
          </p:txBody>
        </p:sp>
        <p:pic>
          <p:nvPicPr>
            <p:cNvPr id="21" name="그림 20" descr="텍스트이(가) 표시된 사진&#10;&#10;자동 생성된 설명">
              <a:extLst>
                <a:ext uri="{FF2B5EF4-FFF2-40B4-BE49-F238E27FC236}">
                  <a16:creationId xmlns:a16="http://schemas.microsoft.com/office/drawing/2014/main" id="{075C6087-920F-EE9F-7227-A148C19C8D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29" t="12523" r="16735" b="8130"/>
            <a:stretch/>
          </p:blipFill>
          <p:spPr>
            <a:xfrm>
              <a:off x="9022255" y="6365239"/>
              <a:ext cx="2881746" cy="466387"/>
            </a:xfrm>
            <a:prstGeom prst="rect">
              <a:avLst/>
            </a:prstGeom>
            <a:grpFill/>
          </p:spPr>
        </p:pic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E190879B-905D-9B65-A7E0-30CE88823F77}"/>
              </a:ext>
            </a:extLst>
          </p:cNvPr>
          <p:cNvSpPr/>
          <p:nvPr/>
        </p:nvSpPr>
        <p:spPr>
          <a:xfrm>
            <a:off x="287999" y="288000"/>
            <a:ext cx="11616617" cy="51417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1A66F6-C61F-8154-FCCD-D381169E6E6D}"/>
              </a:ext>
            </a:extLst>
          </p:cNvPr>
          <p:cNvSpPr txBox="1"/>
          <p:nvPr/>
        </p:nvSpPr>
        <p:spPr>
          <a:xfrm>
            <a:off x="375178" y="314256"/>
            <a:ext cx="13195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선택 정렬</a:t>
            </a:r>
            <a:endParaRPr lang="en-US" altLang="ko-KR" sz="2400" b="1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4FC787E-8A17-F999-376F-D4AC024EDEBB}"/>
              </a:ext>
            </a:extLst>
          </p:cNvPr>
          <p:cNvSpPr txBox="1"/>
          <p:nvPr/>
        </p:nvSpPr>
        <p:spPr>
          <a:xfrm>
            <a:off x="287999" y="1128219"/>
            <a:ext cx="116160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선택 정렬 알고리즘의 작동 과정</a:t>
            </a:r>
            <a:endParaRPr lang="en-US" altLang="ko-KR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4057E111-977E-94D4-FD1E-08C64F9BB47F}"/>
              </a:ext>
            </a:extLst>
          </p:cNvPr>
          <p:cNvGrpSpPr/>
          <p:nvPr/>
        </p:nvGrpSpPr>
        <p:grpSpPr>
          <a:xfrm>
            <a:off x="1317245" y="2435738"/>
            <a:ext cx="9557510" cy="2381204"/>
            <a:chOff x="375178" y="2138038"/>
            <a:chExt cx="3085074" cy="76863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A7961851-B093-5EC1-92CF-0CFCEDED84C4}"/>
                </a:ext>
              </a:extLst>
            </p:cNvPr>
            <p:cNvSpPr/>
            <p:nvPr/>
          </p:nvSpPr>
          <p:spPr>
            <a:xfrm>
              <a:off x="375178" y="2392489"/>
              <a:ext cx="514179" cy="514179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dirty="0">
                  <a:solidFill>
                    <a:schemeClr val="tx1"/>
                  </a:solidFill>
                </a:rPr>
                <a:t>8</a:t>
              </a:r>
              <a:endParaRPr lang="ko-KR" altLang="en-US" sz="3200" dirty="0">
                <a:solidFill>
                  <a:schemeClr val="tx1"/>
                </a:solidFill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29DF51C3-D978-FCC9-C0EF-6353EEBC67C8}"/>
                </a:ext>
              </a:extLst>
            </p:cNvPr>
            <p:cNvSpPr/>
            <p:nvPr/>
          </p:nvSpPr>
          <p:spPr>
            <a:xfrm>
              <a:off x="889357" y="2392489"/>
              <a:ext cx="514179" cy="514179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dirty="0">
                  <a:solidFill>
                    <a:schemeClr val="tx1"/>
                  </a:solidFill>
                </a:rPr>
                <a:t>31</a:t>
              </a:r>
              <a:endParaRPr lang="ko-KR" altLang="en-US" sz="3200" dirty="0">
                <a:solidFill>
                  <a:schemeClr val="tx1"/>
                </a:solidFill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CD14310-AFDF-4141-CC35-87B6519925F0}"/>
                </a:ext>
              </a:extLst>
            </p:cNvPr>
            <p:cNvSpPr/>
            <p:nvPr/>
          </p:nvSpPr>
          <p:spPr>
            <a:xfrm>
              <a:off x="1403536" y="2392489"/>
              <a:ext cx="514179" cy="514179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dirty="0">
                  <a:solidFill>
                    <a:schemeClr val="tx1"/>
                  </a:solidFill>
                </a:rPr>
                <a:t>48</a:t>
              </a:r>
              <a:endParaRPr lang="ko-KR" altLang="en-US" sz="3200" dirty="0">
                <a:solidFill>
                  <a:schemeClr val="tx1"/>
                </a:solidFill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944173B3-F679-82FB-1E5E-8B86559E24D4}"/>
                </a:ext>
              </a:extLst>
            </p:cNvPr>
            <p:cNvSpPr/>
            <p:nvPr/>
          </p:nvSpPr>
          <p:spPr>
            <a:xfrm>
              <a:off x="1917715" y="2392489"/>
              <a:ext cx="514179" cy="514179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dirty="0">
                  <a:solidFill>
                    <a:schemeClr val="tx1"/>
                  </a:solidFill>
                </a:rPr>
                <a:t>73</a:t>
              </a:r>
              <a:endParaRPr lang="ko-KR" altLang="en-US" sz="3200" dirty="0">
                <a:solidFill>
                  <a:schemeClr val="tx1"/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8DE3CCA-754D-6649-6BFE-BAEC0353C92A}"/>
                </a:ext>
              </a:extLst>
            </p:cNvPr>
            <p:cNvSpPr/>
            <p:nvPr/>
          </p:nvSpPr>
          <p:spPr>
            <a:xfrm>
              <a:off x="2431894" y="2392489"/>
              <a:ext cx="514179" cy="514179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dirty="0">
                  <a:solidFill>
                    <a:schemeClr val="tx1"/>
                  </a:solidFill>
                </a:rPr>
                <a:t>3</a:t>
              </a:r>
              <a:endParaRPr lang="ko-KR" altLang="en-US" sz="3200" dirty="0">
                <a:solidFill>
                  <a:schemeClr val="tx1"/>
                </a:solidFill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753C7036-C214-A675-DAB6-BD57978F197A}"/>
                </a:ext>
              </a:extLst>
            </p:cNvPr>
            <p:cNvSpPr/>
            <p:nvPr/>
          </p:nvSpPr>
          <p:spPr>
            <a:xfrm>
              <a:off x="2946073" y="2392489"/>
              <a:ext cx="514179" cy="514179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dirty="0">
                  <a:solidFill>
                    <a:schemeClr val="tx1"/>
                  </a:solidFill>
                </a:rPr>
                <a:t>11</a:t>
              </a:r>
              <a:endParaRPr lang="ko-KR" altLang="en-US" sz="3200" dirty="0">
                <a:solidFill>
                  <a:schemeClr val="tx1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AFADFDB-AE36-C7C7-B78C-4C42A03DFC7F}"/>
                </a:ext>
              </a:extLst>
            </p:cNvPr>
            <p:cNvSpPr txBox="1"/>
            <p:nvPr/>
          </p:nvSpPr>
          <p:spPr>
            <a:xfrm>
              <a:off x="1342277" y="2138038"/>
              <a:ext cx="1150877" cy="1688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800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정렬할 배열이 주어진다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1396112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>
            <a:extLst>
              <a:ext uri="{FF2B5EF4-FFF2-40B4-BE49-F238E27FC236}">
                <a16:creationId xmlns:a16="http://schemas.microsoft.com/office/drawing/2014/main" id="{39529140-5216-4928-7D60-32640CB035AE}"/>
              </a:ext>
            </a:extLst>
          </p:cNvPr>
          <p:cNvGrpSpPr/>
          <p:nvPr/>
        </p:nvGrpSpPr>
        <p:grpSpPr>
          <a:xfrm>
            <a:off x="0" y="6343821"/>
            <a:ext cx="12191999" cy="514179"/>
            <a:chOff x="0" y="6343821"/>
            <a:chExt cx="12191999" cy="514179"/>
          </a:xfrm>
          <a:solidFill>
            <a:srgbClr val="002060"/>
          </a:solidFill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C762CF6-57F6-F596-38CD-ED66C4E28901}"/>
                </a:ext>
              </a:extLst>
            </p:cNvPr>
            <p:cNvSpPr/>
            <p:nvPr/>
          </p:nvSpPr>
          <p:spPr>
            <a:xfrm>
              <a:off x="0" y="6343821"/>
              <a:ext cx="12191999" cy="5141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D027966-D85B-FE5E-3B1A-57FF08181E67}"/>
                </a:ext>
              </a:extLst>
            </p:cNvPr>
            <p:cNvSpPr txBox="1">
              <a:spLocks/>
            </p:cNvSpPr>
            <p:nvPr/>
          </p:nvSpPr>
          <p:spPr>
            <a:xfrm>
              <a:off x="287999" y="6413766"/>
              <a:ext cx="1493911" cy="369332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latin typeface="Pretendard Black" panose="02000503000000020004" pitchFamily="2" charset="-127"/>
                  <a:ea typeface="Pretendard Black" panose="02000503000000020004" pitchFamily="2" charset="-127"/>
                  <a:cs typeface="Pretendard Black" panose="02000503000000020004" pitchFamily="2" charset="-127"/>
                </a:rPr>
                <a:t>Ted Song</a:t>
              </a:r>
              <a:endParaRPr lang="ko-KR" altLang="en-US" b="1" dirty="0">
                <a:solidFill>
                  <a:schemeClr val="bg1"/>
                </a:solidFill>
                <a:latin typeface="Pretendard Black" panose="02000503000000020004" pitchFamily="2" charset="-127"/>
                <a:ea typeface="Pretendard Black" panose="02000503000000020004" pitchFamily="2" charset="-127"/>
                <a:cs typeface="Pretendard Black" panose="02000503000000020004" pitchFamily="2" charset="-127"/>
              </a:endParaRPr>
            </a:p>
          </p:txBody>
        </p:sp>
        <p:pic>
          <p:nvPicPr>
            <p:cNvPr id="21" name="그림 20" descr="텍스트이(가) 표시된 사진&#10;&#10;자동 생성된 설명">
              <a:extLst>
                <a:ext uri="{FF2B5EF4-FFF2-40B4-BE49-F238E27FC236}">
                  <a16:creationId xmlns:a16="http://schemas.microsoft.com/office/drawing/2014/main" id="{075C6087-920F-EE9F-7227-A148C19C8D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29" t="12523" r="16735" b="8130"/>
            <a:stretch/>
          </p:blipFill>
          <p:spPr>
            <a:xfrm>
              <a:off x="9022255" y="6365239"/>
              <a:ext cx="2881746" cy="466387"/>
            </a:xfrm>
            <a:prstGeom prst="rect">
              <a:avLst/>
            </a:prstGeom>
            <a:grpFill/>
          </p:spPr>
        </p:pic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E190879B-905D-9B65-A7E0-30CE88823F77}"/>
              </a:ext>
            </a:extLst>
          </p:cNvPr>
          <p:cNvSpPr/>
          <p:nvPr/>
        </p:nvSpPr>
        <p:spPr>
          <a:xfrm>
            <a:off x="287999" y="288000"/>
            <a:ext cx="11616617" cy="51417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1A66F6-C61F-8154-FCCD-D381169E6E6D}"/>
              </a:ext>
            </a:extLst>
          </p:cNvPr>
          <p:cNvSpPr txBox="1"/>
          <p:nvPr/>
        </p:nvSpPr>
        <p:spPr>
          <a:xfrm>
            <a:off x="375178" y="314256"/>
            <a:ext cx="38555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err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파이썬으로</a:t>
            </a:r>
            <a:r>
              <a:rPr lang="ko-KR" altLang="en-US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정렬 알고리즘 구현</a:t>
            </a:r>
          </a:p>
        </p:txBody>
      </p:sp>
      <p:pic>
        <p:nvPicPr>
          <p:cNvPr id="3" name="그림 2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C9E2246D-FDB3-87E3-C847-35EBA6C4BC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1290" y="1168660"/>
            <a:ext cx="5869417" cy="4808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31874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E410B6-B81C-ECED-5713-3C3D5B49B5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307137"/>
            <a:ext cx="9144000" cy="1019947"/>
          </a:xfrm>
        </p:spPr>
        <p:txBody>
          <a:bodyPr>
            <a:normAutofit/>
          </a:bodyPr>
          <a:lstStyle/>
          <a:p>
            <a:r>
              <a:rPr lang="en-US" altLang="ko-KR" sz="48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Thank</a:t>
            </a:r>
            <a:r>
              <a:rPr lang="ko-KR" altLang="en-US" sz="48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48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You!</a:t>
            </a:r>
            <a:endParaRPr lang="ko-KR" altLang="en-US" sz="4800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5AFB880-150B-C984-CCBE-C6546CC50BCB}"/>
              </a:ext>
            </a:extLst>
          </p:cNvPr>
          <p:cNvSpPr/>
          <p:nvPr/>
        </p:nvSpPr>
        <p:spPr>
          <a:xfrm>
            <a:off x="287998" y="3549695"/>
            <a:ext cx="11616617" cy="9778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093BD61-FFF8-AA16-323B-200B9C94B3B1}"/>
              </a:ext>
            </a:extLst>
          </p:cNvPr>
          <p:cNvSpPr txBox="1"/>
          <p:nvPr/>
        </p:nvSpPr>
        <p:spPr>
          <a:xfrm>
            <a:off x="3048000" y="3870094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rgbClr val="000000"/>
                </a:solidFill>
                <a:effectLst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송기태 </a:t>
            </a:r>
            <a:r>
              <a:rPr lang="en-US" altLang="ko-KR" dirty="0">
                <a:solidFill>
                  <a:srgbClr val="000000"/>
                </a:solidFill>
                <a:effectLst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(</a:t>
            </a:r>
            <a:r>
              <a:rPr lang="en-US" altLang="ko-KR" dirty="0">
                <a:solidFill>
                  <a:srgbClr val="000000"/>
                </a:solidFill>
                <a:effectLst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  <a:hlinkClick r:id="rId3"/>
              </a:rPr>
              <a:t>kitae040522@gmail.com</a:t>
            </a:r>
            <a:r>
              <a:rPr lang="en-US" altLang="ko-KR" dirty="0">
                <a:solidFill>
                  <a:srgbClr val="000000"/>
                </a:solidFill>
                <a:effectLst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)</a:t>
            </a:r>
          </a:p>
          <a:p>
            <a:pPr algn="ctr"/>
            <a:r>
              <a:rPr lang="en-US" altLang="ko-Kore-KR" sz="1800" u="none" strike="noStrike" dirty="0" err="1">
                <a:solidFill>
                  <a:srgbClr val="000000"/>
                </a:solidFill>
                <a:effectLst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Soongsil</a:t>
            </a:r>
            <a:r>
              <a:rPr lang="en-US" altLang="ko-Kore-KR" sz="1800" u="none" strike="noStrike" dirty="0">
                <a:solidFill>
                  <a:srgbClr val="000000"/>
                </a:solidFill>
                <a:effectLst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 Univ. (Computer Science and Engineering)</a:t>
            </a:r>
            <a:r>
              <a:rPr lang="en-US" altLang="ko-Kore-KR" sz="1800" dirty="0">
                <a:solidFill>
                  <a:srgbClr val="000000"/>
                </a:solidFill>
                <a:effectLst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​</a:t>
            </a:r>
          </a:p>
        </p:txBody>
      </p:sp>
    </p:spTree>
    <p:extLst>
      <p:ext uri="{BB962C8B-B14F-4D97-AF65-F5344CB8AC3E}">
        <p14:creationId xmlns:p14="http://schemas.microsoft.com/office/powerpoint/2010/main" val="2764371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>
            <a:extLst>
              <a:ext uri="{FF2B5EF4-FFF2-40B4-BE49-F238E27FC236}">
                <a16:creationId xmlns:a16="http://schemas.microsoft.com/office/drawing/2014/main" id="{39529140-5216-4928-7D60-32640CB035AE}"/>
              </a:ext>
            </a:extLst>
          </p:cNvPr>
          <p:cNvGrpSpPr/>
          <p:nvPr/>
        </p:nvGrpSpPr>
        <p:grpSpPr>
          <a:xfrm>
            <a:off x="0" y="6343821"/>
            <a:ext cx="12191999" cy="514179"/>
            <a:chOff x="0" y="6343821"/>
            <a:chExt cx="12191999" cy="514179"/>
          </a:xfrm>
          <a:solidFill>
            <a:srgbClr val="002060"/>
          </a:solidFill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C762CF6-57F6-F596-38CD-ED66C4E28901}"/>
                </a:ext>
              </a:extLst>
            </p:cNvPr>
            <p:cNvSpPr/>
            <p:nvPr/>
          </p:nvSpPr>
          <p:spPr>
            <a:xfrm>
              <a:off x="0" y="6343821"/>
              <a:ext cx="12191999" cy="5141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D027966-D85B-FE5E-3B1A-57FF08181E67}"/>
                </a:ext>
              </a:extLst>
            </p:cNvPr>
            <p:cNvSpPr txBox="1">
              <a:spLocks/>
            </p:cNvSpPr>
            <p:nvPr/>
          </p:nvSpPr>
          <p:spPr>
            <a:xfrm>
              <a:off x="287999" y="6413766"/>
              <a:ext cx="1493911" cy="369332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latin typeface="Pretendard Black" panose="02000503000000020004" pitchFamily="2" charset="-127"/>
                  <a:ea typeface="Pretendard Black" panose="02000503000000020004" pitchFamily="2" charset="-127"/>
                  <a:cs typeface="Pretendard Black" panose="02000503000000020004" pitchFamily="2" charset="-127"/>
                </a:rPr>
                <a:t>Ted Song</a:t>
              </a:r>
              <a:endParaRPr lang="ko-KR" altLang="en-US" b="1" dirty="0">
                <a:solidFill>
                  <a:schemeClr val="bg1"/>
                </a:solidFill>
                <a:latin typeface="Pretendard Black" panose="02000503000000020004" pitchFamily="2" charset="-127"/>
                <a:ea typeface="Pretendard Black" panose="02000503000000020004" pitchFamily="2" charset="-127"/>
                <a:cs typeface="Pretendard Black" panose="02000503000000020004" pitchFamily="2" charset="-127"/>
              </a:endParaRPr>
            </a:p>
          </p:txBody>
        </p:sp>
        <p:pic>
          <p:nvPicPr>
            <p:cNvPr id="21" name="그림 20" descr="텍스트이(가) 표시된 사진&#10;&#10;자동 생성된 설명">
              <a:extLst>
                <a:ext uri="{FF2B5EF4-FFF2-40B4-BE49-F238E27FC236}">
                  <a16:creationId xmlns:a16="http://schemas.microsoft.com/office/drawing/2014/main" id="{075C6087-920F-EE9F-7227-A148C19C8D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29" t="12523" r="16735" b="8130"/>
            <a:stretch/>
          </p:blipFill>
          <p:spPr>
            <a:xfrm>
              <a:off x="9022255" y="6365239"/>
              <a:ext cx="2881746" cy="466387"/>
            </a:xfrm>
            <a:prstGeom prst="rect">
              <a:avLst/>
            </a:prstGeom>
            <a:grpFill/>
          </p:spPr>
        </p:pic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E190879B-905D-9B65-A7E0-30CE88823F77}"/>
              </a:ext>
            </a:extLst>
          </p:cNvPr>
          <p:cNvSpPr/>
          <p:nvPr/>
        </p:nvSpPr>
        <p:spPr>
          <a:xfrm>
            <a:off x="287999" y="288000"/>
            <a:ext cx="11616617" cy="51417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1A66F6-C61F-8154-FCCD-D381169E6E6D}"/>
              </a:ext>
            </a:extLst>
          </p:cNvPr>
          <p:cNvSpPr txBox="1"/>
          <p:nvPr/>
        </p:nvSpPr>
        <p:spPr>
          <a:xfrm>
            <a:off x="375178" y="314256"/>
            <a:ext cx="13195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선택 정렬</a:t>
            </a:r>
            <a:endParaRPr lang="en-US" altLang="ko-KR" sz="2400" b="1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4FC787E-8A17-F999-376F-D4AC024EDEBB}"/>
              </a:ext>
            </a:extLst>
          </p:cNvPr>
          <p:cNvSpPr txBox="1"/>
          <p:nvPr/>
        </p:nvSpPr>
        <p:spPr>
          <a:xfrm>
            <a:off x="287999" y="1128219"/>
            <a:ext cx="116160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선택 정렬 알고리즘의 작동 과정</a:t>
            </a:r>
            <a:endParaRPr lang="en-US" altLang="ko-KR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4057E111-977E-94D4-FD1E-08C64F9BB47F}"/>
              </a:ext>
            </a:extLst>
          </p:cNvPr>
          <p:cNvGrpSpPr/>
          <p:nvPr/>
        </p:nvGrpSpPr>
        <p:grpSpPr>
          <a:xfrm>
            <a:off x="1317245" y="2435738"/>
            <a:ext cx="9557510" cy="2381204"/>
            <a:chOff x="375178" y="2138038"/>
            <a:chExt cx="3085074" cy="76863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A7961851-B093-5EC1-92CF-0CFCEDED84C4}"/>
                </a:ext>
              </a:extLst>
            </p:cNvPr>
            <p:cNvSpPr/>
            <p:nvPr/>
          </p:nvSpPr>
          <p:spPr>
            <a:xfrm>
              <a:off x="375178" y="2392489"/>
              <a:ext cx="514179" cy="514179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dirty="0">
                  <a:solidFill>
                    <a:schemeClr val="tx1"/>
                  </a:solidFill>
                </a:rPr>
                <a:t>8</a:t>
              </a:r>
              <a:endParaRPr lang="ko-KR" altLang="en-US" sz="3200" dirty="0">
                <a:solidFill>
                  <a:schemeClr val="tx1"/>
                </a:solidFill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29DF51C3-D978-FCC9-C0EF-6353EEBC67C8}"/>
                </a:ext>
              </a:extLst>
            </p:cNvPr>
            <p:cNvSpPr/>
            <p:nvPr/>
          </p:nvSpPr>
          <p:spPr>
            <a:xfrm>
              <a:off x="889357" y="2392489"/>
              <a:ext cx="514179" cy="514179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dirty="0">
                  <a:solidFill>
                    <a:schemeClr val="tx1"/>
                  </a:solidFill>
                </a:rPr>
                <a:t>31</a:t>
              </a:r>
              <a:endParaRPr lang="ko-KR" altLang="en-US" sz="3200" dirty="0">
                <a:solidFill>
                  <a:schemeClr val="tx1"/>
                </a:solidFill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CD14310-AFDF-4141-CC35-87B6519925F0}"/>
                </a:ext>
              </a:extLst>
            </p:cNvPr>
            <p:cNvSpPr/>
            <p:nvPr/>
          </p:nvSpPr>
          <p:spPr>
            <a:xfrm>
              <a:off x="1403536" y="2392489"/>
              <a:ext cx="514179" cy="514179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dirty="0">
                  <a:solidFill>
                    <a:schemeClr val="tx1"/>
                  </a:solidFill>
                </a:rPr>
                <a:t>48</a:t>
              </a:r>
              <a:endParaRPr lang="ko-KR" altLang="en-US" sz="3200" dirty="0">
                <a:solidFill>
                  <a:schemeClr val="tx1"/>
                </a:solidFill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944173B3-F679-82FB-1E5E-8B86559E24D4}"/>
                </a:ext>
              </a:extLst>
            </p:cNvPr>
            <p:cNvSpPr/>
            <p:nvPr/>
          </p:nvSpPr>
          <p:spPr>
            <a:xfrm>
              <a:off x="1917715" y="2392489"/>
              <a:ext cx="514179" cy="514179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dirty="0">
                  <a:solidFill>
                    <a:schemeClr val="bg1"/>
                  </a:solidFill>
                </a:rPr>
                <a:t>73</a:t>
              </a:r>
              <a:endParaRPr lang="ko-KR" altLang="en-US" sz="3200" dirty="0">
                <a:solidFill>
                  <a:schemeClr val="bg1"/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8DE3CCA-754D-6649-6BFE-BAEC0353C92A}"/>
                </a:ext>
              </a:extLst>
            </p:cNvPr>
            <p:cNvSpPr/>
            <p:nvPr/>
          </p:nvSpPr>
          <p:spPr>
            <a:xfrm>
              <a:off x="2431894" y="2392489"/>
              <a:ext cx="514179" cy="514179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dirty="0">
                  <a:solidFill>
                    <a:schemeClr val="tx1"/>
                  </a:solidFill>
                </a:rPr>
                <a:t>3</a:t>
              </a:r>
              <a:endParaRPr lang="ko-KR" altLang="en-US" sz="3200" dirty="0">
                <a:solidFill>
                  <a:schemeClr val="tx1"/>
                </a:solidFill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753C7036-C214-A675-DAB6-BD57978F197A}"/>
                </a:ext>
              </a:extLst>
            </p:cNvPr>
            <p:cNvSpPr/>
            <p:nvPr/>
          </p:nvSpPr>
          <p:spPr>
            <a:xfrm>
              <a:off x="2946073" y="2392489"/>
              <a:ext cx="514179" cy="514179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dirty="0">
                  <a:solidFill>
                    <a:schemeClr val="tx1"/>
                  </a:solidFill>
                </a:rPr>
                <a:t>11</a:t>
              </a:r>
              <a:endParaRPr lang="ko-KR" altLang="en-US" sz="3200" dirty="0">
                <a:solidFill>
                  <a:schemeClr val="tx1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AFADFDB-AE36-C7C7-B78C-4C42A03DFC7F}"/>
                </a:ext>
              </a:extLst>
            </p:cNvPr>
            <p:cNvSpPr txBox="1"/>
            <p:nvPr/>
          </p:nvSpPr>
          <p:spPr>
            <a:xfrm>
              <a:off x="1319512" y="2138038"/>
              <a:ext cx="1196412" cy="1688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800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가장 큰 수를 찾는다 </a:t>
              </a:r>
              <a:r>
                <a:rPr lang="en-US" altLang="ko-KR" sz="2800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(73)</a:t>
              </a:r>
              <a:endParaRPr lang="ko-KR" altLang="en-US" sz="28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363845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>
            <a:extLst>
              <a:ext uri="{FF2B5EF4-FFF2-40B4-BE49-F238E27FC236}">
                <a16:creationId xmlns:a16="http://schemas.microsoft.com/office/drawing/2014/main" id="{39529140-5216-4928-7D60-32640CB035AE}"/>
              </a:ext>
            </a:extLst>
          </p:cNvPr>
          <p:cNvGrpSpPr/>
          <p:nvPr/>
        </p:nvGrpSpPr>
        <p:grpSpPr>
          <a:xfrm>
            <a:off x="0" y="6343821"/>
            <a:ext cx="12191999" cy="514179"/>
            <a:chOff x="0" y="6343821"/>
            <a:chExt cx="12191999" cy="514179"/>
          </a:xfrm>
          <a:solidFill>
            <a:srgbClr val="002060"/>
          </a:solidFill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C762CF6-57F6-F596-38CD-ED66C4E28901}"/>
                </a:ext>
              </a:extLst>
            </p:cNvPr>
            <p:cNvSpPr/>
            <p:nvPr/>
          </p:nvSpPr>
          <p:spPr>
            <a:xfrm>
              <a:off x="0" y="6343821"/>
              <a:ext cx="12191999" cy="5141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D027966-D85B-FE5E-3B1A-57FF08181E67}"/>
                </a:ext>
              </a:extLst>
            </p:cNvPr>
            <p:cNvSpPr txBox="1">
              <a:spLocks/>
            </p:cNvSpPr>
            <p:nvPr/>
          </p:nvSpPr>
          <p:spPr>
            <a:xfrm>
              <a:off x="287999" y="6413766"/>
              <a:ext cx="1493911" cy="369332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latin typeface="Pretendard Black" panose="02000503000000020004" pitchFamily="2" charset="-127"/>
                  <a:ea typeface="Pretendard Black" panose="02000503000000020004" pitchFamily="2" charset="-127"/>
                  <a:cs typeface="Pretendard Black" panose="02000503000000020004" pitchFamily="2" charset="-127"/>
                </a:rPr>
                <a:t>Ted Song</a:t>
              </a:r>
              <a:endParaRPr lang="ko-KR" altLang="en-US" b="1" dirty="0">
                <a:solidFill>
                  <a:schemeClr val="bg1"/>
                </a:solidFill>
                <a:latin typeface="Pretendard Black" panose="02000503000000020004" pitchFamily="2" charset="-127"/>
                <a:ea typeface="Pretendard Black" panose="02000503000000020004" pitchFamily="2" charset="-127"/>
                <a:cs typeface="Pretendard Black" panose="02000503000000020004" pitchFamily="2" charset="-127"/>
              </a:endParaRPr>
            </a:p>
          </p:txBody>
        </p:sp>
        <p:pic>
          <p:nvPicPr>
            <p:cNvPr id="21" name="그림 20" descr="텍스트이(가) 표시된 사진&#10;&#10;자동 생성된 설명">
              <a:extLst>
                <a:ext uri="{FF2B5EF4-FFF2-40B4-BE49-F238E27FC236}">
                  <a16:creationId xmlns:a16="http://schemas.microsoft.com/office/drawing/2014/main" id="{075C6087-920F-EE9F-7227-A148C19C8D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29" t="12523" r="16735" b="8130"/>
            <a:stretch/>
          </p:blipFill>
          <p:spPr>
            <a:xfrm>
              <a:off x="9022255" y="6365239"/>
              <a:ext cx="2881746" cy="466387"/>
            </a:xfrm>
            <a:prstGeom prst="rect">
              <a:avLst/>
            </a:prstGeom>
            <a:grpFill/>
          </p:spPr>
        </p:pic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E190879B-905D-9B65-A7E0-30CE88823F77}"/>
              </a:ext>
            </a:extLst>
          </p:cNvPr>
          <p:cNvSpPr/>
          <p:nvPr/>
        </p:nvSpPr>
        <p:spPr>
          <a:xfrm>
            <a:off x="287999" y="288000"/>
            <a:ext cx="11616617" cy="51417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1A66F6-C61F-8154-FCCD-D381169E6E6D}"/>
              </a:ext>
            </a:extLst>
          </p:cNvPr>
          <p:cNvSpPr txBox="1"/>
          <p:nvPr/>
        </p:nvSpPr>
        <p:spPr>
          <a:xfrm>
            <a:off x="375178" y="314256"/>
            <a:ext cx="13195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선택 정렬</a:t>
            </a:r>
            <a:endParaRPr lang="en-US" altLang="ko-KR" sz="2400" b="1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4FC787E-8A17-F999-376F-D4AC024EDEBB}"/>
              </a:ext>
            </a:extLst>
          </p:cNvPr>
          <p:cNvSpPr txBox="1"/>
          <p:nvPr/>
        </p:nvSpPr>
        <p:spPr>
          <a:xfrm>
            <a:off x="287999" y="1128219"/>
            <a:ext cx="116160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선택 정렬 알고리즘의 작동 과정</a:t>
            </a:r>
            <a:endParaRPr lang="en-US" altLang="ko-KR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4057E111-977E-94D4-FD1E-08C64F9BB47F}"/>
              </a:ext>
            </a:extLst>
          </p:cNvPr>
          <p:cNvGrpSpPr/>
          <p:nvPr/>
        </p:nvGrpSpPr>
        <p:grpSpPr>
          <a:xfrm>
            <a:off x="1317245" y="2435738"/>
            <a:ext cx="9557510" cy="2381204"/>
            <a:chOff x="375178" y="2138038"/>
            <a:chExt cx="3085074" cy="76863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A7961851-B093-5EC1-92CF-0CFCEDED84C4}"/>
                </a:ext>
              </a:extLst>
            </p:cNvPr>
            <p:cNvSpPr/>
            <p:nvPr/>
          </p:nvSpPr>
          <p:spPr>
            <a:xfrm>
              <a:off x="375178" y="2392489"/>
              <a:ext cx="514179" cy="514179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dirty="0">
                  <a:solidFill>
                    <a:schemeClr val="tx1"/>
                  </a:solidFill>
                </a:rPr>
                <a:t>8</a:t>
              </a:r>
              <a:endParaRPr lang="ko-KR" altLang="en-US" sz="3200" dirty="0">
                <a:solidFill>
                  <a:schemeClr val="tx1"/>
                </a:solidFill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29DF51C3-D978-FCC9-C0EF-6353EEBC67C8}"/>
                </a:ext>
              </a:extLst>
            </p:cNvPr>
            <p:cNvSpPr/>
            <p:nvPr/>
          </p:nvSpPr>
          <p:spPr>
            <a:xfrm>
              <a:off x="889357" y="2392489"/>
              <a:ext cx="514179" cy="514179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dirty="0">
                  <a:solidFill>
                    <a:schemeClr val="tx1"/>
                  </a:solidFill>
                </a:rPr>
                <a:t>31</a:t>
              </a:r>
              <a:endParaRPr lang="ko-KR" altLang="en-US" sz="3200" dirty="0">
                <a:solidFill>
                  <a:schemeClr val="tx1"/>
                </a:solidFill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CD14310-AFDF-4141-CC35-87B6519925F0}"/>
                </a:ext>
              </a:extLst>
            </p:cNvPr>
            <p:cNvSpPr/>
            <p:nvPr/>
          </p:nvSpPr>
          <p:spPr>
            <a:xfrm>
              <a:off x="1403536" y="2392489"/>
              <a:ext cx="514179" cy="514179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dirty="0">
                  <a:solidFill>
                    <a:schemeClr val="tx1"/>
                  </a:solidFill>
                </a:rPr>
                <a:t>48</a:t>
              </a:r>
              <a:endParaRPr lang="ko-KR" altLang="en-US" sz="3200" dirty="0">
                <a:solidFill>
                  <a:schemeClr val="tx1"/>
                </a:solidFill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944173B3-F679-82FB-1E5E-8B86559E24D4}"/>
                </a:ext>
              </a:extLst>
            </p:cNvPr>
            <p:cNvSpPr/>
            <p:nvPr/>
          </p:nvSpPr>
          <p:spPr>
            <a:xfrm>
              <a:off x="2946073" y="2392489"/>
              <a:ext cx="514179" cy="514179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dirty="0">
                  <a:solidFill>
                    <a:schemeClr val="bg1"/>
                  </a:solidFill>
                </a:rPr>
                <a:t>73</a:t>
              </a:r>
              <a:endParaRPr lang="ko-KR" altLang="en-US" sz="3200" dirty="0">
                <a:solidFill>
                  <a:schemeClr val="bg1"/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8DE3CCA-754D-6649-6BFE-BAEC0353C92A}"/>
                </a:ext>
              </a:extLst>
            </p:cNvPr>
            <p:cNvSpPr/>
            <p:nvPr/>
          </p:nvSpPr>
          <p:spPr>
            <a:xfrm>
              <a:off x="2431894" y="2392489"/>
              <a:ext cx="514179" cy="514179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dirty="0">
                  <a:solidFill>
                    <a:schemeClr val="tx1"/>
                  </a:solidFill>
                </a:rPr>
                <a:t>3</a:t>
              </a:r>
              <a:endParaRPr lang="ko-KR" altLang="en-US" sz="3200" dirty="0">
                <a:solidFill>
                  <a:schemeClr val="tx1"/>
                </a:solidFill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753C7036-C214-A675-DAB6-BD57978F197A}"/>
                </a:ext>
              </a:extLst>
            </p:cNvPr>
            <p:cNvSpPr/>
            <p:nvPr/>
          </p:nvSpPr>
          <p:spPr>
            <a:xfrm>
              <a:off x="1917715" y="2392489"/>
              <a:ext cx="514179" cy="514179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dirty="0">
                  <a:solidFill>
                    <a:schemeClr val="tx1"/>
                  </a:solidFill>
                </a:rPr>
                <a:t>11</a:t>
              </a:r>
              <a:endParaRPr lang="ko-KR" altLang="en-US" sz="3200" dirty="0">
                <a:solidFill>
                  <a:schemeClr val="tx1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AFADFDB-AE36-C7C7-B78C-4C42A03DFC7F}"/>
                </a:ext>
              </a:extLst>
            </p:cNvPr>
            <p:cNvSpPr txBox="1"/>
            <p:nvPr/>
          </p:nvSpPr>
          <p:spPr>
            <a:xfrm>
              <a:off x="1037512" y="2138038"/>
              <a:ext cx="1760415" cy="1688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800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73</a:t>
              </a:r>
              <a:r>
                <a:rPr lang="ko-KR" altLang="en-US" sz="2800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을 맨 오른쪽 수</a:t>
              </a:r>
              <a:r>
                <a:rPr lang="en-US" altLang="ko-KR" sz="2800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(11)</a:t>
              </a:r>
              <a:r>
                <a:rPr lang="ko-KR" altLang="en-US" sz="2800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와 자리 바꾼다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251244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>
            <a:extLst>
              <a:ext uri="{FF2B5EF4-FFF2-40B4-BE49-F238E27FC236}">
                <a16:creationId xmlns:a16="http://schemas.microsoft.com/office/drawing/2014/main" id="{39529140-5216-4928-7D60-32640CB035AE}"/>
              </a:ext>
            </a:extLst>
          </p:cNvPr>
          <p:cNvGrpSpPr/>
          <p:nvPr/>
        </p:nvGrpSpPr>
        <p:grpSpPr>
          <a:xfrm>
            <a:off x="0" y="6343821"/>
            <a:ext cx="12191999" cy="514179"/>
            <a:chOff x="0" y="6343821"/>
            <a:chExt cx="12191999" cy="514179"/>
          </a:xfrm>
          <a:solidFill>
            <a:srgbClr val="002060"/>
          </a:solidFill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C762CF6-57F6-F596-38CD-ED66C4E28901}"/>
                </a:ext>
              </a:extLst>
            </p:cNvPr>
            <p:cNvSpPr/>
            <p:nvPr/>
          </p:nvSpPr>
          <p:spPr>
            <a:xfrm>
              <a:off x="0" y="6343821"/>
              <a:ext cx="12191999" cy="5141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D027966-D85B-FE5E-3B1A-57FF08181E67}"/>
                </a:ext>
              </a:extLst>
            </p:cNvPr>
            <p:cNvSpPr txBox="1">
              <a:spLocks/>
            </p:cNvSpPr>
            <p:nvPr/>
          </p:nvSpPr>
          <p:spPr>
            <a:xfrm>
              <a:off x="287999" y="6413766"/>
              <a:ext cx="1493911" cy="369332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latin typeface="Pretendard Black" panose="02000503000000020004" pitchFamily="2" charset="-127"/>
                  <a:ea typeface="Pretendard Black" panose="02000503000000020004" pitchFamily="2" charset="-127"/>
                  <a:cs typeface="Pretendard Black" panose="02000503000000020004" pitchFamily="2" charset="-127"/>
                </a:rPr>
                <a:t>Ted Song</a:t>
              </a:r>
              <a:endParaRPr lang="ko-KR" altLang="en-US" b="1" dirty="0">
                <a:solidFill>
                  <a:schemeClr val="bg1"/>
                </a:solidFill>
                <a:latin typeface="Pretendard Black" panose="02000503000000020004" pitchFamily="2" charset="-127"/>
                <a:ea typeface="Pretendard Black" panose="02000503000000020004" pitchFamily="2" charset="-127"/>
                <a:cs typeface="Pretendard Black" panose="02000503000000020004" pitchFamily="2" charset="-127"/>
              </a:endParaRPr>
            </a:p>
          </p:txBody>
        </p:sp>
        <p:pic>
          <p:nvPicPr>
            <p:cNvPr id="21" name="그림 20" descr="텍스트이(가) 표시된 사진&#10;&#10;자동 생성된 설명">
              <a:extLst>
                <a:ext uri="{FF2B5EF4-FFF2-40B4-BE49-F238E27FC236}">
                  <a16:creationId xmlns:a16="http://schemas.microsoft.com/office/drawing/2014/main" id="{075C6087-920F-EE9F-7227-A148C19C8D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29" t="12523" r="16735" b="8130"/>
            <a:stretch/>
          </p:blipFill>
          <p:spPr>
            <a:xfrm>
              <a:off x="9022255" y="6365239"/>
              <a:ext cx="2881746" cy="466387"/>
            </a:xfrm>
            <a:prstGeom prst="rect">
              <a:avLst/>
            </a:prstGeom>
            <a:grpFill/>
          </p:spPr>
        </p:pic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E190879B-905D-9B65-A7E0-30CE88823F77}"/>
              </a:ext>
            </a:extLst>
          </p:cNvPr>
          <p:cNvSpPr/>
          <p:nvPr/>
        </p:nvSpPr>
        <p:spPr>
          <a:xfrm>
            <a:off x="287999" y="288000"/>
            <a:ext cx="11616617" cy="51417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1A66F6-C61F-8154-FCCD-D381169E6E6D}"/>
              </a:ext>
            </a:extLst>
          </p:cNvPr>
          <p:cNvSpPr txBox="1"/>
          <p:nvPr/>
        </p:nvSpPr>
        <p:spPr>
          <a:xfrm>
            <a:off x="375178" y="314256"/>
            <a:ext cx="13195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선택 정렬</a:t>
            </a:r>
            <a:endParaRPr lang="en-US" altLang="ko-KR" sz="2400" b="1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4FC787E-8A17-F999-376F-D4AC024EDEBB}"/>
              </a:ext>
            </a:extLst>
          </p:cNvPr>
          <p:cNvSpPr txBox="1"/>
          <p:nvPr/>
        </p:nvSpPr>
        <p:spPr>
          <a:xfrm>
            <a:off x="287999" y="1128219"/>
            <a:ext cx="116160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선택 정렬 알고리즘의 작동 과정</a:t>
            </a:r>
            <a:endParaRPr lang="en-US" altLang="ko-KR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4057E111-977E-94D4-FD1E-08C64F9BB47F}"/>
              </a:ext>
            </a:extLst>
          </p:cNvPr>
          <p:cNvGrpSpPr/>
          <p:nvPr/>
        </p:nvGrpSpPr>
        <p:grpSpPr>
          <a:xfrm>
            <a:off x="1317245" y="2435738"/>
            <a:ext cx="9557510" cy="2381204"/>
            <a:chOff x="375178" y="2138038"/>
            <a:chExt cx="3085074" cy="76863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A7961851-B093-5EC1-92CF-0CFCEDED84C4}"/>
                </a:ext>
              </a:extLst>
            </p:cNvPr>
            <p:cNvSpPr/>
            <p:nvPr/>
          </p:nvSpPr>
          <p:spPr>
            <a:xfrm>
              <a:off x="375178" y="2392489"/>
              <a:ext cx="514179" cy="514179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dirty="0">
                  <a:solidFill>
                    <a:schemeClr val="tx1"/>
                  </a:solidFill>
                </a:rPr>
                <a:t>8</a:t>
              </a:r>
              <a:endParaRPr lang="ko-KR" altLang="en-US" sz="3200" dirty="0">
                <a:solidFill>
                  <a:schemeClr val="tx1"/>
                </a:solidFill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29DF51C3-D978-FCC9-C0EF-6353EEBC67C8}"/>
                </a:ext>
              </a:extLst>
            </p:cNvPr>
            <p:cNvSpPr/>
            <p:nvPr/>
          </p:nvSpPr>
          <p:spPr>
            <a:xfrm>
              <a:off x="889357" y="2392489"/>
              <a:ext cx="514179" cy="514179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dirty="0">
                  <a:solidFill>
                    <a:schemeClr val="tx1"/>
                  </a:solidFill>
                </a:rPr>
                <a:t>31</a:t>
              </a:r>
              <a:endParaRPr lang="ko-KR" altLang="en-US" sz="3200" dirty="0">
                <a:solidFill>
                  <a:schemeClr val="tx1"/>
                </a:solidFill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CD14310-AFDF-4141-CC35-87B6519925F0}"/>
                </a:ext>
              </a:extLst>
            </p:cNvPr>
            <p:cNvSpPr/>
            <p:nvPr/>
          </p:nvSpPr>
          <p:spPr>
            <a:xfrm>
              <a:off x="1403536" y="2392489"/>
              <a:ext cx="514179" cy="514179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dirty="0">
                  <a:solidFill>
                    <a:schemeClr val="bg1"/>
                  </a:solidFill>
                </a:rPr>
                <a:t>48</a:t>
              </a:r>
              <a:endParaRPr lang="ko-KR" altLang="en-US" sz="3200" dirty="0">
                <a:solidFill>
                  <a:schemeClr val="bg1"/>
                </a:solidFill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944173B3-F679-82FB-1E5E-8B86559E24D4}"/>
                </a:ext>
              </a:extLst>
            </p:cNvPr>
            <p:cNvSpPr/>
            <p:nvPr/>
          </p:nvSpPr>
          <p:spPr>
            <a:xfrm>
              <a:off x="2946073" y="2392489"/>
              <a:ext cx="514179" cy="514179"/>
            </a:xfrm>
            <a:prstGeom prst="rect">
              <a:avLst/>
            </a:prstGeom>
            <a:solidFill>
              <a:schemeClr val="tx2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dirty="0">
                  <a:solidFill>
                    <a:schemeClr val="bg1"/>
                  </a:solidFill>
                </a:rPr>
                <a:t>73</a:t>
              </a:r>
              <a:endParaRPr lang="ko-KR" altLang="en-US" sz="3200" dirty="0">
                <a:solidFill>
                  <a:schemeClr val="bg1"/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8DE3CCA-754D-6649-6BFE-BAEC0353C92A}"/>
                </a:ext>
              </a:extLst>
            </p:cNvPr>
            <p:cNvSpPr/>
            <p:nvPr/>
          </p:nvSpPr>
          <p:spPr>
            <a:xfrm>
              <a:off x="2431894" y="2392489"/>
              <a:ext cx="514179" cy="514179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dirty="0">
                  <a:solidFill>
                    <a:schemeClr val="tx1"/>
                  </a:solidFill>
                </a:rPr>
                <a:t>3</a:t>
              </a:r>
              <a:endParaRPr lang="ko-KR" altLang="en-US" sz="3200" dirty="0">
                <a:solidFill>
                  <a:schemeClr val="tx1"/>
                </a:solidFill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753C7036-C214-A675-DAB6-BD57978F197A}"/>
                </a:ext>
              </a:extLst>
            </p:cNvPr>
            <p:cNvSpPr/>
            <p:nvPr/>
          </p:nvSpPr>
          <p:spPr>
            <a:xfrm>
              <a:off x="1917715" y="2392489"/>
              <a:ext cx="514179" cy="514179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dirty="0">
                  <a:solidFill>
                    <a:schemeClr val="tx1"/>
                  </a:solidFill>
                </a:rPr>
                <a:t>11</a:t>
              </a:r>
              <a:endParaRPr lang="ko-KR" altLang="en-US" sz="3200" dirty="0">
                <a:solidFill>
                  <a:schemeClr val="tx1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AFADFDB-AE36-C7C7-B78C-4C42A03DFC7F}"/>
                </a:ext>
              </a:extLst>
            </p:cNvPr>
            <p:cNvSpPr txBox="1"/>
            <p:nvPr/>
          </p:nvSpPr>
          <p:spPr>
            <a:xfrm>
              <a:off x="541814" y="2138038"/>
              <a:ext cx="2751819" cy="1688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800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맨 오른쪽 수를 제외한 나머지에서 가장 큰 수를 찾는다 </a:t>
              </a:r>
              <a:r>
                <a:rPr lang="en-US" altLang="ko-KR" sz="2800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(48)</a:t>
              </a:r>
              <a:endParaRPr lang="ko-KR" altLang="en-US" sz="28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452624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>
            <a:extLst>
              <a:ext uri="{FF2B5EF4-FFF2-40B4-BE49-F238E27FC236}">
                <a16:creationId xmlns:a16="http://schemas.microsoft.com/office/drawing/2014/main" id="{39529140-5216-4928-7D60-32640CB035AE}"/>
              </a:ext>
            </a:extLst>
          </p:cNvPr>
          <p:cNvGrpSpPr/>
          <p:nvPr/>
        </p:nvGrpSpPr>
        <p:grpSpPr>
          <a:xfrm>
            <a:off x="0" y="6343821"/>
            <a:ext cx="12191999" cy="514179"/>
            <a:chOff x="0" y="6343821"/>
            <a:chExt cx="12191999" cy="514179"/>
          </a:xfrm>
          <a:solidFill>
            <a:srgbClr val="002060"/>
          </a:solidFill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C762CF6-57F6-F596-38CD-ED66C4E28901}"/>
                </a:ext>
              </a:extLst>
            </p:cNvPr>
            <p:cNvSpPr/>
            <p:nvPr/>
          </p:nvSpPr>
          <p:spPr>
            <a:xfrm>
              <a:off x="0" y="6343821"/>
              <a:ext cx="12191999" cy="5141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D027966-D85B-FE5E-3B1A-57FF08181E67}"/>
                </a:ext>
              </a:extLst>
            </p:cNvPr>
            <p:cNvSpPr txBox="1">
              <a:spLocks/>
            </p:cNvSpPr>
            <p:nvPr/>
          </p:nvSpPr>
          <p:spPr>
            <a:xfrm>
              <a:off x="287999" y="6413766"/>
              <a:ext cx="1493911" cy="369332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latin typeface="Pretendard Black" panose="02000503000000020004" pitchFamily="2" charset="-127"/>
                  <a:ea typeface="Pretendard Black" panose="02000503000000020004" pitchFamily="2" charset="-127"/>
                  <a:cs typeface="Pretendard Black" panose="02000503000000020004" pitchFamily="2" charset="-127"/>
                </a:rPr>
                <a:t>Ted Song</a:t>
              </a:r>
              <a:endParaRPr lang="ko-KR" altLang="en-US" b="1" dirty="0">
                <a:solidFill>
                  <a:schemeClr val="bg1"/>
                </a:solidFill>
                <a:latin typeface="Pretendard Black" panose="02000503000000020004" pitchFamily="2" charset="-127"/>
                <a:ea typeface="Pretendard Black" panose="02000503000000020004" pitchFamily="2" charset="-127"/>
                <a:cs typeface="Pretendard Black" panose="02000503000000020004" pitchFamily="2" charset="-127"/>
              </a:endParaRPr>
            </a:p>
          </p:txBody>
        </p:sp>
        <p:pic>
          <p:nvPicPr>
            <p:cNvPr id="21" name="그림 20" descr="텍스트이(가) 표시된 사진&#10;&#10;자동 생성된 설명">
              <a:extLst>
                <a:ext uri="{FF2B5EF4-FFF2-40B4-BE49-F238E27FC236}">
                  <a16:creationId xmlns:a16="http://schemas.microsoft.com/office/drawing/2014/main" id="{075C6087-920F-EE9F-7227-A148C19C8D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29" t="12523" r="16735" b="8130"/>
            <a:stretch/>
          </p:blipFill>
          <p:spPr>
            <a:xfrm>
              <a:off x="9022255" y="6365239"/>
              <a:ext cx="2881746" cy="466387"/>
            </a:xfrm>
            <a:prstGeom prst="rect">
              <a:avLst/>
            </a:prstGeom>
            <a:grpFill/>
          </p:spPr>
        </p:pic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E190879B-905D-9B65-A7E0-30CE88823F77}"/>
              </a:ext>
            </a:extLst>
          </p:cNvPr>
          <p:cNvSpPr/>
          <p:nvPr/>
        </p:nvSpPr>
        <p:spPr>
          <a:xfrm>
            <a:off x="287999" y="288000"/>
            <a:ext cx="11616617" cy="51417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1A66F6-C61F-8154-FCCD-D381169E6E6D}"/>
              </a:ext>
            </a:extLst>
          </p:cNvPr>
          <p:cNvSpPr txBox="1"/>
          <p:nvPr/>
        </p:nvSpPr>
        <p:spPr>
          <a:xfrm>
            <a:off x="375178" y="314256"/>
            <a:ext cx="13195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선택 정렬</a:t>
            </a:r>
            <a:endParaRPr lang="en-US" altLang="ko-KR" sz="2400" b="1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4FC787E-8A17-F999-376F-D4AC024EDEBB}"/>
              </a:ext>
            </a:extLst>
          </p:cNvPr>
          <p:cNvSpPr txBox="1"/>
          <p:nvPr/>
        </p:nvSpPr>
        <p:spPr>
          <a:xfrm>
            <a:off x="287999" y="1128219"/>
            <a:ext cx="116160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선택 정렬 알고리즘의 작동 과정</a:t>
            </a:r>
            <a:endParaRPr lang="en-US" altLang="ko-KR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4057E111-977E-94D4-FD1E-08C64F9BB47F}"/>
              </a:ext>
            </a:extLst>
          </p:cNvPr>
          <p:cNvGrpSpPr/>
          <p:nvPr/>
        </p:nvGrpSpPr>
        <p:grpSpPr>
          <a:xfrm>
            <a:off x="1317245" y="2435738"/>
            <a:ext cx="9557510" cy="2381204"/>
            <a:chOff x="375178" y="2138038"/>
            <a:chExt cx="3085074" cy="76863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A7961851-B093-5EC1-92CF-0CFCEDED84C4}"/>
                </a:ext>
              </a:extLst>
            </p:cNvPr>
            <p:cNvSpPr/>
            <p:nvPr/>
          </p:nvSpPr>
          <p:spPr>
            <a:xfrm>
              <a:off x="375178" y="2392489"/>
              <a:ext cx="514179" cy="514179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dirty="0">
                  <a:solidFill>
                    <a:schemeClr val="tx1"/>
                  </a:solidFill>
                </a:rPr>
                <a:t>8</a:t>
              </a:r>
              <a:endParaRPr lang="ko-KR" altLang="en-US" sz="3200" dirty="0">
                <a:solidFill>
                  <a:schemeClr val="tx1"/>
                </a:solidFill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29DF51C3-D978-FCC9-C0EF-6353EEBC67C8}"/>
                </a:ext>
              </a:extLst>
            </p:cNvPr>
            <p:cNvSpPr/>
            <p:nvPr/>
          </p:nvSpPr>
          <p:spPr>
            <a:xfrm>
              <a:off x="889357" y="2392489"/>
              <a:ext cx="514179" cy="514179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dirty="0">
                  <a:solidFill>
                    <a:schemeClr val="tx1"/>
                  </a:solidFill>
                </a:rPr>
                <a:t>31</a:t>
              </a:r>
              <a:endParaRPr lang="ko-KR" altLang="en-US" sz="3200" dirty="0">
                <a:solidFill>
                  <a:schemeClr val="tx1"/>
                </a:solidFill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CD14310-AFDF-4141-CC35-87B6519925F0}"/>
                </a:ext>
              </a:extLst>
            </p:cNvPr>
            <p:cNvSpPr/>
            <p:nvPr/>
          </p:nvSpPr>
          <p:spPr>
            <a:xfrm>
              <a:off x="2431894" y="2392489"/>
              <a:ext cx="514179" cy="514179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dirty="0">
                  <a:solidFill>
                    <a:schemeClr val="bg1"/>
                  </a:solidFill>
                </a:rPr>
                <a:t>48</a:t>
              </a:r>
              <a:endParaRPr lang="ko-KR" altLang="en-US" sz="3200" dirty="0">
                <a:solidFill>
                  <a:schemeClr val="bg1"/>
                </a:solidFill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944173B3-F679-82FB-1E5E-8B86559E24D4}"/>
                </a:ext>
              </a:extLst>
            </p:cNvPr>
            <p:cNvSpPr/>
            <p:nvPr/>
          </p:nvSpPr>
          <p:spPr>
            <a:xfrm>
              <a:off x="2946073" y="2392489"/>
              <a:ext cx="514179" cy="514179"/>
            </a:xfrm>
            <a:prstGeom prst="rect">
              <a:avLst/>
            </a:prstGeom>
            <a:solidFill>
              <a:schemeClr val="tx2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dirty="0">
                  <a:solidFill>
                    <a:schemeClr val="bg1"/>
                  </a:solidFill>
                </a:rPr>
                <a:t>73</a:t>
              </a:r>
              <a:endParaRPr lang="ko-KR" altLang="en-US" sz="3200" dirty="0">
                <a:solidFill>
                  <a:schemeClr val="bg1"/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8DE3CCA-754D-6649-6BFE-BAEC0353C92A}"/>
                </a:ext>
              </a:extLst>
            </p:cNvPr>
            <p:cNvSpPr/>
            <p:nvPr/>
          </p:nvSpPr>
          <p:spPr>
            <a:xfrm>
              <a:off x="1403536" y="2392489"/>
              <a:ext cx="514179" cy="514179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dirty="0">
                  <a:solidFill>
                    <a:schemeClr val="tx1"/>
                  </a:solidFill>
                </a:rPr>
                <a:t>3</a:t>
              </a:r>
              <a:endParaRPr lang="ko-KR" altLang="en-US" sz="3200" dirty="0">
                <a:solidFill>
                  <a:schemeClr val="tx1"/>
                </a:solidFill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753C7036-C214-A675-DAB6-BD57978F197A}"/>
                </a:ext>
              </a:extLst>
            </p:cNvPr>
            <p:cNvSpPr/>
            <p:nvPr/>
          </p:nvSpPr>
          <p:spPr>
            <a:xfrm>
              <a:off x="1917715" y="2392489"/>
              <a:ext cx="514179" cy="514179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dirty="0">
                  <a:solidFill>
                    <a:schemeClr val="tx1"/>
                  </a:solidFill>
                </a:rPr>
                <a:t>11</a:t>
              </a:r>
              <a:endParaRPr lang="ko-KR" altLang="en-US" sz="3200" dirty="0">
                <a:solidFill>
                  <a:schemeClr val="tx1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AFADFDB-AE36-C7C7-B78C-4C42A03DFC7F}"/>
                </a:ext>
              </a:extLst>
            </p:cNvPr>
            <p:cNvSpPr txBox="1"/>
            <p:nvPr/>
          </p:nvSpPr>
          <p:spPr>
            <a:xfrm>
              <a:off x="1064425" y="2138038"/>
              <a:ext cx="1706602" cy="1688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800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48</a:t>
              </a:r>
              <a:r>
                <a:rPr lang="ko-KR" altLang="en-US" sz="2800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을 맨 오른쪽 수</a:t>
              </a:r>
              <a:r>
                <a:rPr lang="en-US" altLang="ko-KR" sz="2800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(3)</a:t>
              </a:r>
              <a:r>
                <a:rPr lang="ko-KR" altLang="en-US" sz="2800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와 자리 바꾼다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758311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>
            <a:extLst>
              <a:ext uri="{FF2B5EF4-FFF2-40B4-BE49-F238E27FC236}">
                <a16:creationId xmlns:a16="http://schemas.microsoft.com/office/drawing/2014/main" id="{39529140-5216-4928-7D60-32640CB035AE}"/>
              </a:ext>
            </a:extLst>
          </p:cNvPr>
          <p:cNvGrpSpPr/>
          <p:nvPr/>
        </p:nvGrpSpPr>
        <p:grpSpPr>
          <a:xfrm>
            <a:off x="0" y="6343821"/>
            <a:ext cx="12191999" cy="514179"/>
            <a:chOff x="0" y="6343821"/>
            <a:chExt cx="12191999" cy="514179"/>
          </a:xfrm>
          <a:solidFill>
            <a:srgbClr val="002060"/>
          </a:solidFill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C762CF6-57F6-F596-38CD-ED66C4E28901}"/>
                </a:ext>
              </a:extLst>
            </p:cNvPr>
            <p:cNvSpPr/>
            <p:nvPr/>
          </p:nvSpPr>
          <p:spPr>
            <a:xfrm>
              <a:off x="0" y="6343821"/>
              <a:ext cx="12191999" cy="5141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D027966-D85B-FE5E-3B1A-57FF08181E67}"/>
                </a:ext>
              </a:extLst>
            </p:cNvPr>
            <p:cNvSpPr txBox="1">
              <a:spLocks/>
            </p:cNvSpPr>
            <p:nvPr/>
          </p:nvSpPr>
          <p:spPr>
            <a:xfrm>
              <a:off x="287999" y="6413766"/>
              <a:ext cx="1493911" cy="369332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latin typeface="Pretendard Black" panose="02000503000000020004" pitchFamily="2" charset="-127"/>
                  <a:ea typeface="Pretendard Black" panose="02000503000000020004" pitchFamily="2" charset="-127"/>
                  <a:cs typeface="Pretendard Black" panose="02000503000000020004" pitchFamily="2" charset="-127"/>
                </a:rPr>
                <a:t>Ted Song</a:t>
              </a:r>
              <a:endParaRPr lang="ko-KR" altLang="en-US" b="1" dirty="0">
                <a:solidFill>
                  <a:schemeClr val="bg1"/>
                </a:solidFill>
                <a:latin typeface="Pretendard Black" panose="02000503000000020004" pitchFamily="2" charset="-127"/>
                <a:ea typeface="Pretendard Black" panose="02000503000000020004" pitchFamily="2" charset="-127"/>
                <a:cs typeface="Pretendard Black" panose="02000503000000020004" pitchFamily="2" charset="-127"/>
              </a:endParaRPr>
            </a:p>
          </p:txBody>
        </p:sp>
        <p:pic>
          <p:nvPicPr>
            <p:cNvPr id="21" name="그림 20" descr="텍스트이(가) 표시된 사진&#10;&#10;자동 생성된 설명">
              <a:extLst>
                <a:ext uri="{FF2B5EF4-FFF2-40B4-BE49-F238E27FC236}">
                  <a16:creationId xmlns:a16="http://schemas.microsoft.com/office/drawing/2014/main" id="{075C6087-920F-EE9F-7227-A148C19C8D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29" t="12523" r="16735" b="8130"/>
            <a:stretch/>
          </p:blipFill>
          <p:spPr>
            <a:xfrm>
              <a:off x="9022255" y="6365239"/>
              <a:ext cx="2881746" cy="466387"/>
            </a:xfrm>
            <a:prstGeom prst="rect">
              <a:avLst/>
            </a:prstGeom>
            <a:grpFill/>
          </p:spPr>
        </p:pic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E190879B-905D-9B65-A7E0-30CE88823F77}"/>
              </a:ext>
            </a:extLst>
          </p:cNvPr>
          <p:cNvSpPr/>
          <p:nvPr/>
        </p:nvSpPr>
        <p:spPr>
          <a:xfrm>
            <a:off x="287999" y="288000"/>
            <a:ext cx="11616617" cy="51417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1A66F6-C61F-8154-FCCD-D381169E6E6D}"/>
              </a:ext>
            </a:extLst>
          </p:cNvPr>
          <p:cNvSpPr txBox="1"/>
          <p:nvPr/>
        </p:nvSpPr>
        <p:spPr>
          <a:xfrm>
            <a:off x="375178" y="314256"/>
            <a:ext cx="13195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선택 정렬</a:t>
            </a:r>
            <a:endParaRPr lang="en-US" altLang="ko-KR" sz="2400" b="1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4FC787E-8A17-F999-376F-D4AC024EDEBB}"/>
              </a:ext>
            </a:extLst>
          </p:cNvPr>
          <p:cNvSpPr txBox="1"/>
          <p:nvPr/>
        </p:nvSpPr>
        <p:spPr>
          <a:xfrm>
            <a:off x="287999" y="1128219"/>
            <a:ext cx="116160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선택 정렬 알고리즘의 작동 과정</a:t>
            </a:r>
            <a:endParaRPr lang="en-US" altLang="ko-KR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4057E111-977E-94D4-FD1E-08C64F9BB47F}"/>
              </a:ext>
            </a:extLst>
          </p:cNvPr>
          <p:cNvGrpSpPr/>
          <p:nvPr/>
        </p:nvGrpSpPr>
        <p:grpSpPr>
          <a:xfrm>
            <a:off x="1317245" y="2435738"/>
            <a:ext cx="9557510" cy="2381204"/>
            <a:chOff x="375178" y="2138038"/>
            <a:chExt cx="3085074" cy="76863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A7961851-B093-5EC1-92CF-0CFCEDED84C4}"/>
                </a:ext>
              </a:extLst>
            </p:cNvPr>
            <p:cNvSpPr/>
            <p:nvPr/>
          </p:nvSpPr>
          <p:spPr>
            <a:xfrm>
              <a:off x="375178" y="2392489"/>
              <a:ext cx="514179" cy="514179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dirty="0">
                  <a:solidFill>
                    <a:schemeClr val="tx1"/>
                  </a:solidFill>
                </a:rPr>
                <a:t>8</a:t>
              </a:r>
              <a:endParaRPr lang="ko-KR" altLang="en-US" sz="3200" dirty="0">
                <a:solidFill>
                  <a:schemeClr val="tx1"/>
                </a:solidFill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29DF51C3-D978-FCC9-C0EF-6353EEBC67C8}"/>
                </a:ext>
              </a:extLst>
            </p:cNvPr>
            <p:cNvSpPr/>
            <p:nvPr/>
          </p:nvSpPr>
          <p:spPr>
            <a:xfrm>
              <a:off x="889357" y="2392489"/>
              <a:ext cx="514179" cy="514179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dirty="0">
                  <a:solidFill>
                    <a:schemeClr val="bg1"/>
                  </a:solidFill>
                </a:rPr>
                <a:t>31</a:t>
              </a:r>
              <a:endParaRPr lang="ko-KR" altLang="en-US" sz="3200" dirty="0">
                <a:solidFill>
                  <a:schemeClr val="bg1"/>
                </a:solidFill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CD14310-AFDF-4141-CC35-87B6519925F0}"/>
                </a:ext>
              </a:extLst>
            </p:cNvPr>
            <p:cNvSpPr/>
            <p:nvPr/>
          </p:nvSpPr>
          <p:spPr>
            <a:xfrm>
              <a:off x="2431894" y="2392489"/>
              <a:ext cx="514179" cy="514179"/>
            </a:xfrm>
            <a:prstGeom prst="rect">
              <a:avLst/>
            </a:prstGeom>
            <a:solidFill>
              <a:schemeClr val="tx2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dirty="0">
                  <a:solidFill>
                    <a:schemeClr val="bg1"/>
                  </a:solidFill>
                </a:rPr>
                <a:t>48</a:t>
              </a:r>
              <a:endParaRPr lang="ko-KR" altLang="en-US" sz="3200" dirty="0">
                <a:solidFill>
                  <a:schemeClr val="bg1"/>
                </a:solidFill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944173B3-F679-82FB-1E5E-8B86559E24D4}"/>
                </a:ext>
              </a:extLst>
            </p:cNvPr>
            <p:cNvSpPr/>
            <p:nvPr/>
          </p:nvSpPr>
          <p:spPr>
            <a:xfrm>
              <a:off x="2946073" y="2392489"/>
              <a:ext cx="514179" cy="514179"/>
            </a:xfrm>
            <a:prstGeom prst="rect">
              <a:avLst/>
            </a:prstGeom>
            <a:solidFill>
              <a:schemeClr val="tx2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dirty="0">
                  <a:solidFill>
                    <a:schemeClr val="bg1"/>
                  </a:solidFill>
                </a:rPr>
                <a:t>73</a:t>
              </a:r>
              <a:endParaRPr lang="ko-KR" altLang="en-US" sz="3200" dirty="0">
                <a:solidFill>
                  <a:schemeClr val="bg1"/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8DE3CCA-754D-6649-6BFE-BAEC0353C92A}"/>
                </a:ext>
              </a:extLst>
            </p:cNvPr>
            <p:cNvSpPr/>
            <p:nvPr/>
          </p:nvSpPr>
          <p:spPr>
            <a:xfrm>
              <a:off x="1403536" y="2392489"/>
              <a:ext cx="514179" cy="514179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dirty="0">
                  <a:solidFill>
                    <a:schemeClr val="tx1"/>
                  </a:solidFill>
                </a:rPr>
                <a:t>3</a:t>
              </a:r>
              <a:endParaRPr lang="ko-KR" altLang="en-US" sz="3200" dirty="0">
                <a:solidFill>
                  <a:schemeClr val="tx1"/>
                </a:solidFill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753C7036-C214-A675-DAB6-BD57978F197A}"/>
                </a:ext>
              </a:extLst>
            </p:cNvPr>
            <p:cNvSpPr/>
            <p:nvPr/>
          </p:nvSpPr>
          <p:spPr>
            <a:xfrm>
              <a:off x="1917715" y="2392489"/>
              <a:ext cx="514179" cy="514179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dirty="0">
                  <a:solidFill>
                    <a:schemeClr val="tx1"/>
                  </a:solidFill>
                </a:rPr>
                <a:t>11</a:t>
              </a:r>
              <a:endParaRPr lang="ko-KR" altLang="en-US" sz="3200" dirty="0">
                <a:solidFill>
                  <a:schemeClr val="tx1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AFADFDB-AE36-C7C7-B78C-4C42A03DFC7F}"/>
                </a:ext>
              </a:extLst>
            </p:cNvPr>
            <p:cNvSpPr txBox="1"/>
            <p:nvPr/>
          </p:nvSpPr>
          <p:spPr>
            <a:xfrm>
              <a:off x="487751" y="2138038"/>
              <a:ext cx="2859963" cy="1688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800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맨 오른쪽 두 수를 제외한 나머지에서 가장 큰 수를 찾는다 </a:t>
              </a:r>
              <a:r>
                <a:rPr lang="en-US" altLang="ko-KR" sz="2800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(31)</a:t>
              </a:r>
              <a:endParaRPr lang="ko-KR" altLang="en-US" sz="28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519675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7693</TotalTime>
  <Words>1158</Words>
  <Application>Microsoft Office PowerPoint</Application>
  <PresentationFormat>와이드스크린</PresentationFormat>
  <Paragraphs>342</Paragraphs>
  <Slides>41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41</vt:i4>
      </vt:variant>
    </vt:vector>
  </HeadingPairs>
  <TitlesOfParts>
    <vt:vector size="49" baseType="lpstr">
      <vt:lpstr>Pretendard Medium</vt:lpstr>
      <vt:lpstr>Calibri</vt:lpstr>
      <vt:lpstr>Arial</vt:lpstr>
      <vt:lpstr>Pretendard Black</vt:lpstr>
      <vt:lpstr>Pretendard</vt:lpstr>
      <vt:lpstr>맑은 고딕</vt:lpstr>
      <vt:lpstr>Calibri Light</vt:lpstr>
      <vt:lpstr>Office 테마</vt:lpstr>
      <vt:lpstr>정렬 알고리즘의 이해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(1) 강의소개 및 개발환경 세팅</dc:title>
  <dc:creator>송기태</dc:creator>
  <cp:lastModifiedBy>Kitae Song</cp:lastModifiedBy>
  <cp:revision>52</cp:revision>
  <dcterms:created xsi:type="dcterms:W3CDTF">2023-07-12T08:16:29Z</dcterms:created>
  <dcterms:modified xsi:type="dcterms:W3CDTF">2023-09-02T08:58:28Z</dcterms:modified>
</cp:coreProperties>
</file>